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tmp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0" userDrawn="1">
          <p15:clr>
            <a:srgbClr val="A4A3A4"/>
          </p15:clr>
        </p15:guide>
        <p15:guide id="4" pos="7650" userDrawn="1">
          <p15:clr>
            <a:srgbClr val="A4A3A4"/>
          </p15:clr>
        </p15:guide>
        <p15:guide id="6" orient="horz" pos="3543" userDrawn="1">
          <p15:clr>
            <a:srgbClr val="A4A3A4"/>
          </p15:clr>
        </p15:guide>
        <p15:guide id="7" orient="horz" pos="73" userDrawn="1">
          <p15:clr>
            <a:srgbClr val="A4A3A4"/>
          </p15:clr>
        </p15:guide>
        <p15:guide id="8" orient="horz" pos="42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32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4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08" y="184"/>
      </p:cViewPr>
      <p:guideLst>
        <p:guide orient="horz" pos="2160"/>
        <p:guide pos="3840"/>
        <p:guide pos="30"/>
        <p:guide pos="7650"/>
        <p:guide orient="horz" pos="3543"/>
        <p:guide orient="horz" pos="73"/>
        <p:guide orient="horz" pos="42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630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61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6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04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9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6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23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77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9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99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965E2-83D9-4000-9096-FF1C7D2916BB}" type="datetimeFigureOut">
              <a:rPr lang="en-GB" smtClean="0"/>
              <a:t>20/06/2016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7C284-19B1-4DDE-9AE3-BC9FBB2A2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73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7.tm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mailto:karen.turner@strath.ac.uk" TargetMode="External"/><Relationship Id="rId5" Type="http://schemas.openxmlformats.org/officeDocument/2006/relationships/hyperlink" Target="mailto:antonios.katris@strath.ac.uk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NULL" TargetMode="External"/><Relationship Id="rId8" Type="http://schemas.openxmlformats.org/officeDocument/2006/relationships/hyperlink" Target="http://strathprints.strath.ac.uk/55426/" TargetMode="External"/><Relationship Id="rId9" Type="http://schemas.openxmlformats.org/officeDocument/2006/relationships/hyperlink" Target="http://cied.ac.uk/files/file.php?name=multiplier-analysis-of-re-spending-rebound-effects.pdf&amp;site=440" TargetMode="External"/><Relationship Id="rId10" Type="http://schemas.openxmlformats.org/officeDocument/2006/relationships/hyperlink" Target="http://www.cied.ac.uk/research/impacts/energysavinginnovation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25" y="1344833"/>
            <a:ext cx="12096750" cy="1402489"/>
          </a:xfrm>
        </p:spPr>
        <p:txBody>
          <a:bodyPr>
            <a:normAutofit/>
          </a:bodyPr>
          <a:lstStyle/>
          <a:p>
            <a:r>
              <a:rPr lang="en-GB" sz="4200" b="1" dirty="0" smtClean="0">
                <a:solidFill>
                  <a:srgbClr val="58328D"/>
                </a:solidFill>
              </a:rPr>
              <a:t>Indirect Rebound Involving Embodied Energy Use in Re-spending Decisions</a:t>
            </a:r>
            <a:endParaRPr lang="en-GB" sz="4200" b="1" dirty="0">
              <a:solidFill>
                <a:srgbClr val="58328D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55976"/>
            <a:ext cx="9144000" cy="490990"/>
          </a:xfrm>
        </p:spPr>
        <p:txBody>
          <a:bodyPr/>
          <a:lstStyle/>
          <a:p>
            <a:r>
              <a:rPr lang="en-GB" dirty="0" smtClean="0">
                <a:solidFill>
                  <a:srgbClr val="58328D"/>
                </a:solidFill>
              </a:rPr>
              <a:t>How Do We Treat Negative Multiplier Effects in Energy Supply Chains?</a:t>
            </a:r>
            <a:endParaRPr lang="en-GB" dirty="0">
              <a:solidFill>
                <a:srgbClr val="58328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pic>
        <p:nvPicPr>
          <p:cNvPr id="6" name="Picture 2" descr="Logo of the EPSRC, the Engineering and Physical Sciences Research Counc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624513"/>
            <a:ext cx="2865637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eap01202\AppData\Local\Microsoft\Windows\Temporary Internet Files\Content.Word\CIED logo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354" y="5624513"/>
            <a:ext cx="2234020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7624" y="4239518"/>
            <a:ext cx="12096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/>
              <a:t>IAEE Conference, Bergen 21 June 2016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/>
              <a:t>Project Title: ‘Energy Saving Innovations and </a:t>
            </a:r>
            <a:r>
              <a:rPr lang="en-GB" sz="1400" dirty="0"/>
              <a:t>E</a:t>
            </a:r>
            <a:r>
              <a:rPr lang="en-GB" sz="1400" dirty="0" smtClean="0"/>
              <a:t>conomy-Wide Rebound Effects’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/>
              <a:t>Project web-site: http://www.cied.ac.uk/research/impacts/energysavinginnovations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/>
              <a:t>EPSRC Grant Ref. </a:t>
            </a:r>
            <a:r>
              <a:rPr lang="en-GB" sz="1400" dirty="0"/>
              <a:t>EP/M00760X/1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9928" y="3346966"/>
            <a:ext cx="36121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 smtClean="0"/>
              <a:t>Karen Turner and Antonios Katris</a:t>
            </a:r>
          </a:p>
          <a:p>
            <a:pPr algn="ctr"/>
            <a:r>
              <a:rPr lang="en-GB" sz="1600" dirty="0" smtClean="0"/>
              <a:t>Centre for Energy Policy</a:t>
            </a:r>
          </a:p>
          <a:p>
            <a:pPr algn="ctr"/>
            <a:r>
              <a:rPr lang="en-GB" sz="1600" dirty="0" smtClean="0"/>
              <a:t>University of Strathclyde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1039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What is rebound effect?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4"/>
            <a:ext cx="10515600" cy="270283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Increased energy efficiency leads to monetary savings of households</a:t>
            </a:r>
          </a:p>
          <a:p>
            <a:pPr lvl="1"/>
            <a:r>
              <a:rPr lang="en-GB" dirty="0" smtClean="0"/>
              <a:t>Incentive to consume more energy (direct rebound)</a:t>
            </a:r>
          </a:p>
          <a:p>
            <a:pPr lvl="1"/>
            <a:r>
              <a:rPr lang="en-GB" dirty="0" smtClean="0"/>
              <a:t>More consumption of non-energy goods (indirect rebound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Full economic adjustment (economy-wide rebound)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Rebound effect is the difference between the anticipated and the actual energy savings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3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How do we study rebound effects?</a:t>
            </a:r>
            <a:endParaRPr lang="en-GB" b="1" dirty="0">
              <a:solidFill>
                <a:srgbClr val="58328D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92724"/>
                <a:ext cx="10515600" cy="4349389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Rebound indicator is used to study rebound effects</a:t>
                </a:r>
              </a:p>
              <a:p>
                <a:pPr lvl="1"/>
                <a:r>
                  <a:rPr lang="en-GB" dirty="0" smtClean="0"/>
                  <a:t>The formula used is: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𝐴𝐸𝑆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𝑃𝐸𝑆</m:t>
                            </m:r>
                          </m:den>
                        </m:f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</m:t>
                    </m:r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Ratio of Actual Energy Savings (AES) over Potential Energy Savings (PES)</a:t>
                </a:r>
              </a:p>
              <a:p>
                <a:r>
                  <a:rPr lang="en-GB" dirty="0" smtClean="0"/>
                  <a:t>If </a:t>
                </a:r>
                <a:r>
                  <a:rPr lang="en-GB" dirty="0"/>
                  <a:t>R positive then actual savings smaller than potential savings</a:t>
                </a:r>
              </a:p>
              <a:p>
                <a:pPr lvl="1"/>
                <a:r>
                  <a:rPr lang="en-GB" dirty="0"/>
                  <a:t>As long as R&lt;100% we have net energy savings</a:t>
                </a:r>
              </a:p>
              <a:p>
                <a:pPr lvl="1"/>
                <a:r>
                  <a:rPr lang="en-GB" dirty="0"/>
                  <a:t>R&gt;100% shows backfire, larger energy use than energy savings</a:t>
                </a:r>
              </a:p>
              <a:p>
                <a:r>
                  <a:rPr lang="en-GB" dirty="0" smtClean="0"/>
                  <a:t>R can be negative – More savings that expected</a:t>
                </a:r>
              </a:p>
              <a:p>
                <a:pPr lvl="1"/>
                <a:r>
                  <a:rPr lang="en-GB" dirty="0" err="1" smtClean="0"/>
                  <a:t>Superconservation</a:t>
                </a:r>
                <a:r>
                  <a:rPr lang="en-GB" dirty="0" smtClean="0"/>
                  <a:t> </a:t>
                </a:r>
                <a:r>
                  <a:rPr lang="en-GB" dirty="0" smtClean="0"/>
                  <a:t>and/or </a:t>
                </a:r>
                <a:r>
                  <a:rPr lang="en-GB" dirty="0" smtClean="0"/>
                  <a:t>Turner (2009) negative multiplier effects in energy supply chain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92724"/>
                <a:ext cx="10515600" cy="4349389"/>
              </a:xfrm>
              <a:blipFill rotWithShape="0">
                <a:blip r:embed="rId2"/>
                <a:stretch>
                  <a:fillRect l="-1043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9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Is rebound indicator effective?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4"/>
            <a:ext cx="10515600" cy="4349389"/>
          </a:xfrm>
        </p:spPr>
        <p:txBody>
          <a:bodyPr>
            <a:normAutofit/>
          </a:bodyPr>
          <a:lstStyle/>
          <a:p>
            <a:r>
              <a:rPr lang="en-GB" dirty="0" smtClean="0"/>
              <a:t>R indicates our </a:t>
            </a:r>
            <a:r>
              <a:rPr lang="en-GB" u="sng" dirty="0" smtClean="0"/>
              <a:t>failure</a:t>
            </a:r>
            <a:r>
              <a:rPr lang="en-GB" dirty="0" smtClean="0"/>
              <a:t> to correctly estimate/realise the savings from improved energy efficiency </a:t>
            </a:r>
          </a:p>
          <a:p>
            <a:endParaRPr lang="en-GB" dirty="0" smtClean="0"/>
          </a:p>
          <a:p>
            <a:r>
              <a:rPr lang="en-GB" dirty="0" smtClean="0"/>
              <a:t>There is no standard definition of what is included in PES</a:t>
            </a:r>
          </a:p>
          <a:p>
            <a:endParaRPr lang="en-GB" dirty="0" smtClean="0"/>
          </a:p>
          <a:p>
            <a:r>
              <a:rPr lang="en-GB" dirty="0" smtClean="0"/>
              <a:t>Guerra and Sancho (2010) and Turner (2013) present completely different approaches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What is our goal?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4"/>
            <a:ext cx="10515600" cy="434938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 want to highlight the different results under different interpretations of PES</a:t>
            </a:r>
          </a:p>
          <a:p>
            <a:pPr lvl="1"/>
            <a:r>
              <a:rPr lang="en-GB" dirty="0" smtClean="0"/>
              <a:t>Turner (2013) – PES = engineering savings</a:t>
            </a:r>
          </a:p>
          <a:p>
            <a:pPr lvl="1"/>
            <a:r>
              <a:rPr lang="en-GB" dirty="0" smtClean="0"/>
              <a:t>Guerra and Sancho (2010) – PES = engineering savings + quantity </a:t>
            </a:r>
            <a:r>
              <a:rPr lang="en-GB" dirty="0" smtClean="0"/>
              <a:t>adjustment</a:t>
            </a:r>
          </a:p>
          <a:p>
            <a:pPr lvl="1"/>
            <a:r>
              <a:rPr lang="en-GB" dirty="0" smtClean="0"/>
              <a:t>They both agree on using IO to calculate quantity adjustment</a:t>
            </a:r>
            <a:endParaRPr lang="en-GB" dirty="0" smtClean="0"/>
          </a:p>
          <a:p>
            <a:endParaRPr lang="en-GB" sz="1500" dirty="0" smtClean="0"/>
          </a:p>
          <a:p>
            <a:r>
              <a:rPr lang="en-GB" dirty="0" smtClean="0"/>
              <a:t>Can we get the same information using a different indicator?</a:t>
            </a:r>
          </a:p>
          <a:p>
            <a:endParaRPr lang="en-GB" sz="1500" dirty="0" smtClean="0"/>
          </a:p>
          <a:p>
            <a:r>
              <a:rPr lang="en-GB" dirty="0" smtClean="0"/>
              <a:t>Transparency on the economy-wide impacts of improved energy efficiency is key</a:t>
            </a:r>
          </a:p>
          <a:p>
            <a:pPr lvl="1"/>
            <a:r>
              <a:rPr lang="en-GB" dirty="0" smtClean="0"/>
              <a:t>Methodology disaggregates supply chains in IRIO</a:t>
            </a:r>
          </a:p>
          <a:p>
            <a:pPr lvl="1"/>
            <a:r>
              <a:rPr lang="en-GB" dirty="0" smtClean="0"/>
              <a:t>Use of WIOD data for 2009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An illustrative example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5"/>
            <a:ext cx="10515600" cy="4265984"/>
          </a:xfrm>
        </p:spPr>
        <p:txBody>
          <a:bodyPr>
            <a:normAutofit/>
          </a:bodyPr>
          <a:lstStyle/>
          <a:p>
            <a:r>
              <a:rPr lang="en-GB" dirty="0" smtClean="0"/>
              <a:t>We assume a 10% reduction in UK household ‘Electricity, Gas and Water Supply’ spending ($5,525m) due to improved energy efficiency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138207"/>
              </p:ext>
            </p:extLst>
          </p:nvPr>
        </p:nvGraphicFramePr>
        <p:xfrm>
          <a:off x="3092450" y="3187562"/>
          <a:ext cx="6007100" cy="3779652"/>
        </p:xfrm>
        <a:graphic>
          <a:graphicData uri="http://schemas.openxmlformats.org/drawingml/2006/table">
            <a:tbl>
              <a:tblPr firstRow="1" firstCol="1" bandRow="1"/>
              <a:tblGrid>
                <a:gridCol w="177800"/>
                <a:gridCol w="3848100"/>
                <a:gridCol w="892419"/>
                <a:gridCol w="926221"/>
                <a:gridCol w="162560"/>
              </a:tblGrid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64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use (</a:t>
                      </a:r>
                      <a:r>
                        <a:rPr lang="en-GB" sz="1200" b="1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terajoules</a:t>
                      </a: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Related CO2 (</a:t>
                      </a:r>
                      <a:r>
                        <a:rPr lang="en-GB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kilotonnes</a:t>
                      </a: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 Reduction in direct energy use by UK households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-152,591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-6,172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Reductions in energy use in UK EGWS supply chains: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multiplier effect per $1m spend: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 Direct - own-sector </a:t>
                      </a:r>
                      <a:r>
                        <a:rPr lang="en-GB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(25.9tj/1.26kt per $1m)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-143,142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-7,777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 Indirect - own-sector </a:t>
                      </a: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(8.33tj/0.41kt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-46,040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-2,501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D. Indirect - other UK </a:t>
                      </a: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(1.06tj/0.08kt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-5,878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-471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 total UK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-195,060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-10,749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E. Indirect - outside of UK </a:t>
                      </a: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(2.84tj/0.15kt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-15,713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-926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total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-210,773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-11,675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6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reduction in UK energy use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-347,651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-16,921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reduction in global energy use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-363,364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-17,847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79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 of Total global</a:t>
                      </a:r>
                      <a:r>
                        <a:rPr lang="en-GB" sz="11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reduction over direct reduction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2.38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2.89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7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55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Rebound effects in our example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5"/>
            <a:ext cx="10515600" cy="4265984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741205"/>
              </p:ext>
            </p:extLst>
          </p:nvPr>
        </p:nvGraphicFramePr>
        <p:xfrm>
          <a:off x="3141785" y="2150050"/>
          <a:ext cx="5908430" cy="4325072"/>
        </p:xfrm>
        <a:graphic>
          <a:graphicData uri="http://schemas.openxmlformats.org/drawingml/2006/table">
            <a:tbl>
              <a:tblPr firstRow="1" firstCol="1" bandRow="1"/>
              <a:tblGrid>
                <a:gridCol w="4087610"/>
                <a:gridCol w="910410"/>
                <a:gridCol w="910410"/>
              </a:tblGrid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use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energy savings (AES):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80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347,651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16,921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363,364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17,847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 energy savings and rebound: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Guerra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 Sancho (2010) - all included in PES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PES (A, B, C, D)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347,651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16,921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Rebound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PES (A, B, C, D, E)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363,364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17,847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Rebound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Turner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(2013) - only household direct saving included in PES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PES (A)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152,591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6,172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Rebound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-128%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-174%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PES (A)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152,591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6,172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4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Rebound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-138%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-189%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8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4" marR="450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17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Re-spending the savings</a:t>
            </a:r>
            <a:endParaRPr lang="en-GB" b="1" dirty="0">
              <a:solidFill>
                <a:srgbClr val="5832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2725"/>
            <a:ext cx="10515600" cy="4265984"/>
          </a:xfrm>
        </p:spPr>
        <p:txBody>
          <a:bodyPr>
            <a:normAutofit/>
          </a:bodyPr>
          <a:lstStyle/>
          <a:p>
            <a:r>
              <a:rPr lang="en-GB" dirty="0" smtClean="0"/>
              <a:t>We examine the illustrative scenario that all of the savings are spent on the UK ‘Hotels and Restaurants’ sector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287968"/>
              </p:ext>
            </p:extLst>
          </p:nvPr>
        </p:nvGraphicFramePr>
        <p:xfrm>
          <a:off x="2293815" y="3235572"/>
          <a:ext cx="7604369" cy="3563549"/>
        </p:xfrm>
        <a:graphic>
          <a:graphicData uri="http://schemas.openxmlformats.org/drawingml/2006/table">
            <a:tbl>
              <a:tblPr firstRow="1" firstCol="1" bandRow="1"/>
              <a:tblGrid>
                <a:gridCol w="5286385"/>
                <a:gridCol w="1142136"/>
                <a:gridCol w="1175848"/>
              </a:tblGrid>
              <a:tr h="463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use (</a:t>
                      </a:r>
                      <a:r>
                        <a:rPr lang="en-GB" sz="11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terajoules</a:t>
                      </a: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Related CO2 (</a:t>
                      </a:r>
                      <a:r>
                        <a:rPr lang="en-GB" sz="11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kilotonnes</a:t>
                      </a: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Increases in energy use in UK Hotels and Restaurants supply chain: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multiplier effect per $1m spend: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F. Direct - own-sector </a:t>
                      </a: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(0.41tj/0.02kt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2,287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G. Indirect - own-sector </a:t>
                      </a: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(0.001tj/0.000kt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 Indirect - other UK </a:t>
                      </a: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(1.48 tj/0.94kt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8,199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 total UK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10,492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I. Indirect - outside of UK </a:t>
                      </a:r>
                      <a:r>
                        <a:rPr lang="en-GB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(0.94tj/0.05kt per $1m)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5,218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total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15,711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Net increase/decrease in UK and global energy use: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direct energy use by UK households (A)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-152,591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-6,172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EGWS shock: change in direct EGWS energy use (B)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-143,142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-7,777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other UK energy use (C, D, F, G, H)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-41,426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-2,458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Net at UK level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-337,159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-16,406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Change in energy use outside of UK (E and I)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-10,495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-646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8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Net at global level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-347,654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-17,053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31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Indirect rebound from re-spending</a:t>
            </a:r>
            <a:endParaRPr lang="en-GB" b="1" dirty="0">
              <a:solidFill>
                <a:srgbClr val="58328D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083479"/>
              </p:ext>
            </p:extLst>
          </p:nvPr>
        </p:nvGraphicFramePr>
        <p:xfrm>
          <a:off x="3003550" y="2720181"/>
          <a:ext cx="6184900" cy="2809875"/>
        </p:xfrm>
        <a:graphic>
          <a:graphicData uri="http://schemas.openxmlformats.org/drawingml/2006/table">
            <a:tbl>
              <a:tblPr firstRow="1" firstCol="1" bandRow="1"/>
              <a:tblGrid>
                <a:gridCol w="4279730"/>
                <a:gridCol w="952585"/>
                <a:gridCol w="952585"/>
              </a:tblGrid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use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energy savings (AES):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337,159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16,406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347,654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17,053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Rebound: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Guerra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 Sancho (2010) - all included in PES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level: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Turner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(2013) - only household direct saving included in PES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 level: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-121%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-166%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 level: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-128%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-176%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7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The saving multiplier</a:t>
            </a:r>
            <a:endParaRPr lang="en-GB" b="1" dirty="0">
              <a:solidFill>
                <a:srgbClr val="58328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50049"/>
                <a:ext cx="10515600" cy="4592064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Instead of R as an indicator we propose the use of an energy use/carbon saving multiplier (CSM)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Multipliers are commonly used to inform policies - policy makers are familiar with multiplier analysis</a:t>
                </a:r>
              </a:p>
              <a:p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𝐶𝑆𝑀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𝑐h𝑎𝑛𝑔𝑒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𝐶𝑂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𝑒𝑚𝑖𝑠𝑠𝑖𝑜𝑛𝑠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𝐷𝑖𝑟𝑒𝑐𝑡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𝐶𝑂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𝑠𝑎𝑣𝑖𝑛𝑔𝑠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𝑎𝑡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h𝑜𝑢𝑠𝑒h𝑜𝑙𝑑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𝑙𝑒𝑣𝑒𝑙</m:t>
                        </m:r>
                      </m:den>
                    </m:f>
                  </m:oMath>
                </a14:m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CSM can be also be used in other contexts like waste generation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50049"/>
                <a:ext cx="10515600" cy="4592064"/>
              </a:xfrm>
              <a:blipFill rotWithShape="0">
                <a:blip r:embed="rId4"/>
                <a:stretch>
                  <a:fillRect l="-1043" t="-2258" b="-2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108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74" y="1811633"/>
            <a:ext cx="11675452" cy="456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What is the meaning of CSM?</a:t>
            </a:r>
            <a:endParaRPr lang="en-GB" b="1" dirty="0">
              <a:solidFill>
                <a:srgbClr val="58328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0049"/>
            <a:ext cx="10515600" cy="459206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dirty="0" smtClean="0"/>
              <a:t>CSM reports the additional emissions savings achieved, per unit of emissions saved at the household level</a:t>
            </a:r>
          </a:p>
          <a:p>
            <a:r>
              <a:rPr lang="en-GB" dirty="0" smtClean="0"/>
              <a:t>Mostly positive but eroded by re-spending of savings</a:t>
            </a:r>
            <a:endParaRPr lang="en-GB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996" y="3556000"/>
            <a:ext cx="5511115" cy="31861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04907" y="4672002"/>
            <a:ext cx="4348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Policy focus to limit the erosion of the CSM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5482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478856"/>
            <a:ext cx="12096750" cy="67119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58328D"/>
                </a:solidFill>
              </a:rPr>
              <a:t>Thank you for your attention</a:t>
            </a:r>
            <a:endParaRPr lang="en-GB" b="1" dirty="0">
              <a:solidFill>
                <a:srgbClr val="58328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115888"/>
            <a:ext cx="3518962" cy="112029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6" y="101498"/>
            <a:ext cx="2078919" cy="113468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0049"/>
            <a:ext cx="10515600" cy="4592064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dirty="0" smtClean="0"/>
              <a:t>For any questions and/or suggestions please feel free to contact us</a:t>
            </a:r>
          </a:p>
          <a:p>
            <a:pPr marL="0" indent="0" algn="ctr">
              <a:buNone/>
            </a:pPr>
            <a:r>
              <a:rPr lang="en-GB" sz="1600" dirty="0" smtClean="0">
                <a:hlinkClick r:id="rId4"/>
              </a:rPr>
              <a:t>karen.turner@strath.ac.uk</a:t>
            </a:r>
            <a:endParaRPr lang="en-GB" sz="1600" dirty="0" smtClean="0"/>
          </a:p>
          <a:p>
            <a:pPr marL="0" indent="0" algn="ctr">
              <a:buNone/>
            </a:pPr>
            <a:r>
              <a:rPr lang="en-GB" sz="1600" dirty="0" smtClean="0">
                <a:hlinkClick r:id="rId5"/>
              </a:rPr>
              <a:t>antonios.katris@strath.ac.uk</a:t>
            </a:r>
            <a:endParaRPr lang="en-GB" sz="1600" dirty="0" smtClean="0"/>
          </a:p>
          <a:p>
            <a:pPr marL="0" indent="0" algn="ctr">
              <a:buNone/>
            </a:pPr>
            <a:endParaRPr lang="en-GB" sz="1600" smtClean="0"/>
          </a:p>
          <a:p>
            <a:pPr marL="0" indent="0" algn="ctr">
              <a:buNone/>
            </a:pPr>
            <a:endParaRPr lang="en-GB" sz="1600" dirty="0"/>
          </a:p>
          <a:p>
            <a:pPr marL="0" indent="0" algn="ctr">
              <a:buNone/>
            </a:pPr>
            <a:r>
              <a:rPr lang="en-GB" sz="1600" dirty="0" smtClean="0"/>
              <a:t>The paper from which the results were drawn is available at the conference online proceedings:</a:t>
            </a:r>
          </a:p>
          <a:p>
            <a:pPr marL="0" indent="0" algn="ctr">
              <a:buNone/>
            </a:pPr>
            <a:r>
              <a:rPr lang="en-GB" sz="1600" dirty="0">
                <a:hlinkClick r:id="rId6" invalidUrl="http://www.iaee.org/iaee2016/submissions/OnlineProceedings/IAEE 39_2016TurnerKatris_on-line proceedings.pdf"/>
              </a:rPr>
              <a:t>http://</a:t>
            </a:r>
            <a:r>
              <a:rPr lang="en-GB" sz="1600" dirty="0" smtClean="0">
                <a:hlinkClick r:id="rId7" invalidUrl="http://www.iaee.org/iaee2016/submissions/OnlineProceedings/IAEE 39_2016TurnerKatris_on-line proceedings.pdf"/>
              </a:rPr>
              <a:t>www.iaee.org/iaee2016/submissions/OnlineProceedings/IAEE%2039_2016TurnerKatris_on-line%20proceedings.pdf</a:t>
            </a:r>
            <a:endParaRPr lang="en-GB" sz="1600" dirty="0" smtClean="0"/>
          </a:p>
          <a:p>
            <a:pPr marL="0" indent="0" algn="ctr">
              <a:buNone/>
            </a:pPr>
            <a:r>
              <a:rPr lang="en-GB" sz="1600" dirty="0" smtClean="0"/>
              <a:t>Also available as a working paper at:</a:t>
            </a:r>
          </a:p>
          <a:p>
            <a:pPr marL="0" indent="0" algn="ctr">
              <a:buNone/>
            </a:pPr>
            <a:r>
              <a:rPr lang="en-GB" sz="1600" dirty="0">
                <a:hlinkClick r:id="rId8"/>
              </a:rPr>
              <a:t>http://strathprints.strath.ac.uk/55426</a:t>
            </a:r>
            <a:r>
              <a:rPr lang="en-GB" sz="1600" dirty="0" smtClean="0">
                <a:hlinkClick r:id="rId8"/>
              </a:rPr>
              <a:t>/</a:t>
            </a:r>
            <a:endParaRPr lang="en-GB" sz="1600" dirty="0" smtClean="0"/>
          </a:p>
          <a:p>
            <a:pPr marL="0" indent="0" algn="ctr">
              <a:buNone/>
            </a:pPr>
            <a:r>
              <a:rPr lang="en-GB" sz="1600" dirty="0" smtClean="0"/>
              <a:t>A policy briefing drawn from this paper can be found here:</a:t>
            </a:r>
          </a:p>
          <a:p>
            <a:pPr marL="0" indent="0" algn="ctr">
              <a:buNone/>
            </a:pPr>
            <a:r>
              <a:rPr lang="en-GB" sz="1600" dirty="0">
                <a:hlinkClick r:id="rId9"/>
              </a:rPr>
              <a:t>http://</a:t>
            </a:r>
            <a:r>
              <a:rPr lang="en-GB" sz="1600" dirty="0" smtClean="0">
                <a:hlinkClick r:id="rId9"/>
              </a:rPr>
              <a:t>cied.ac.uk/files/file.php?name=multiplier-analysis-of-re-spending-rebound-effects.pdf&amp;site=440</a:t>
            </a:r>
            <a:endParaRPr lang="en-GB" sz="1600" dirty="0" smtClean="0"/>
          </a:p>
          <a:p>
            <a:pPr marL="0" indent="0" algn="ctr">
              <a:buNone/>
            </a:pPr>
            <a:r>
              <a:rPr lang="en-GB" sz="1600" dirty="0" smtClean="0"/>
              <a:t>EPSRC project website:</a:t>
            </a:r>
          </a:p>
          <a:p>
            <a:pPr marL="0" indent="0" algn="ctr">
              <a:buNone/>
            </a:pPr>
            <a:r>
              <a:rPr lang="en-GB" sz="1600" dirty="0">
                <a:hlinkClick r:id="rId10"/>
              </a:rPr>
              <a:t>http://</a:t>
            </a:r>
            <a:r>
              <a:rPr lang="en-GB" sz="1600" dirty="0" smtClean="0">
                <a:hlinkClick r:id="rId10"/>
              </a:rPr>
              <a:t>www.cied.ac.uk/research/impacts/energysavinginnovations</a:t>
            </a:r>
            <a:endParaRPr lang="en-GB" sz="1600" dirty="0" smtClean="0"/>
          </a:p>
          <a:p>
            <a:pPr marL="0" indent="0" algn="ctr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186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1024</Words>
  <Application>Microsoft Macintosh PowerPoint</Application>
  <PresentationFormat>Widescreen</PresentationFormat>
  <Paragraphs>325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Times New Roman</vt:lpstr>
      <vt:lpstr>Office Theme</vt:lpstr>
      <vt:lpstr>Indirect Rebound Involving Embodied Energy Use in Re-spending Decisions</vt:lpstr>
      <vt:lpstr>What is rebound effect?</vt:lpstr>
      <vt:lpstr>How do we study rebound effects?</vt:lpstr>
      <vt:lpstr>Is rebound indicator effective?</vt:lpstr>
      <vt:lpstr>What is our goal?</vt:lpstr>
      <vt:lpstr>An illustrative example</vt:lpstr>
      <vt:lpstr>Rebound effects in our example</vt:lpstr>
      <vt:lpstr>Re-spending the savings</vt:lpstr>
      <vt:lpstr>Indirect rebound from re-spending</vt:lpstr>
      <vt:lpstr>The saving multiplier</vt:lpstr>
      <vt:lpstr>PowerPoint Presentation</vt:lpstr>
      <vt:lpstr>What is the meaning of CSM?</vt:lpstr>
      <vt:lpstr>Thank you for your attention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Indirect Rebound Involving Embodied Energy Use in Re-spending Decisions</dc:title>
  <dc:creator>Antonios Katris</dc:creator>
  <cp:lastModifiedBy>Microsoft Office User</cp:lastModifiedBy>
  <cp:revision>24</cp:revision>
  <dcterms:created xsi:type="dcterms:W3CDTF">2016-06-07T13:51:54Z</dcterms:created>
  <dcterms:modified xsi:type="dcterms:W3CDTF">2016-06-20T21:24:49Z</dcterms:modified>
</cp:coreProperties>
</file>