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sldIdLst>
    <p:sldId id="258" r:id="rId2"/>
    <p:sldId id="269" r:id="rId3"/>
    <p:sldId id="270" r:id="rId4"/>
    <p:sldId id="271" r:id="rId5"/>
    <p:sldId id="272" r:id="rId6"/>
    <p:sldId id="274" r:id="rId7"/>
    <p:sldId id="280" r:id="rId8"/>
    <p:sldId id="275" r:id="rId9"/>
    <p:sldId id="273" r:id="rId10"/>
    <p:sldId id="277" r:id="rId11"/>
    <p:sldId id="276" r:id="rId12"/>
    <p:sldId id="281" r:id="rId13"/>
    <p:sldId id="282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12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305" y="5258527"/>
            <a:ext cx="2360295" cy="13125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313" y="5795835"/>
            <a:ext cx="1416177" cy="787527"/>
          </a:xfrm>
          <a:prstGeom prst="rect">
            <a:avLst/>
          </a:prstGeom>
        </p:spPr>
      </p:pic>
      <p:pic>
        <p:nvPicPr>
          <p:cNvPr id="8" name="Picture 2" descr="http://www.uc.pt/en/org/inescc/org_scientific_events/behave2016/logo_behave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530" y="5648960"/>
            <a:ext cx="2156460" cy="94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9/8/2016</a:t>
            </a:fld>
            <a:endParaRPr lang="en-US" dirty="0"/>
          </a:p>
        </p:txBody>
      </p:sp>
      <p:pic>
        <p:nvPicPr>
          <p:cNvPr id="9" name="Picture 8" descr="US_SPRU – Science_Policy_Research_Unit_RGB_Flint.jpg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90" y="5763077"/>
            <a:ext cx="2043555" cy="8182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RU Non-logo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870" y="2037135"/>
            <a:ext cx="3596640" cy="2545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2110" y="406956"/>
            <a:ext cx="7772400" cy="1470025"/>
          </a:xfrm>
        </p:spPr>
        <p:txBody>
          <a:bodyPr anchor="ctr"/>
          <a:lstStyle/>
          <a:p>
            <a:r>
              <a:rPr lang="en-GB" sz="3600" dirty="0" smtClean="0">
                <a:solidFill>
                  <a:schemeClr val="tx1"/>
                </a:solidFill>
              </a:rPr>
              <a:t>Imagined Practices and the Future of Personal Mobility: </a:t>
            </a:r>
            <a:r>
              <a:rPr lang="en-GB" sz="3600" i="1" dirty="0" smtClean="0">
                <a:solidFill>
                  <a:schemeClr val="tx1"/>
                </a:solidFill>
              </a:rPr>
              <a:t>Insights from the UK</a:t>
            </a:r>
            <a:endParaRPr lang="en-GB" sz="3600" i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2110" y="2087644"/>
            <a:ext cx="6400800" cy="1415748"/>
          </a:xfrm>
        </p:spPr>
        <p:txBody>
          <a:bodyPr/>
          <a:lstStyle/>
          <a:p>
            <a:r>
              <a:rPr lang="en-GB" sz="2400" b="1" dirty="0" smtClean="0">
                <a:solidFill>
                  <a:schemeClr val="accent1"/>
                </a:solidFill>
              </a:rPr>
              <a:t>Dr Noam Bergman</a:t>
            </a:r>
            <a:r>
              <a:rPr lang="en-GB" sz="2400" b="1" baseline="30000" dirty="0" smtClean="0">
                <a:solidFill>
                  <a:schemeClr val="accent1"/>
                </a:solidFill>
              </a:rPr>
              <a:t>1</a:t>
            </a:r>
            <a:r>
              <a:rPr lang="en-GB" sz="2400" b="1" dirty="0" smtClean="0">
                <a:solidFill>
                  <a:schemeClr val="accent1"/>
                </a:solidFill>
              </a:rPr>
              <a:t> &amp; Dr Tim Schwanen</a:t>
            </a:r>
            <a:r>
              <a:rPr lang="en-GB" sz="2400" b="1" baseline="30000" dirty="0" smtClean="0">
                <a:solidFill>
                  <a:schemeClr val="accent1"/>
                </a:solidFill>
              </a:rPr>
              <a:t>2</a:t>
            </a:r>
            <a:endParaRPr lang="en-GB" sz="2400" b="1" dirty="0" smtClean="0">
              <a:solidFill>
                <a:schemeClr val="accent1"/>
              </a:solidFill>
            </a:endParaRPr>
          </a:p>
          <a:p>
            <a:r>
              <a:rPr lang="en-GB" sz="1600" dirty="0" smtClean="0">
                <a:solidFill>
                  <a:schemeClr val="accent1"/>
                </a:solidFill>
              </a:rPr>
              <a:t>(1) Centre on Innovation and Energy Demand (CIED)</a:t>
            </a:r>
            <a:br>
              <a:rPr lang="en-GB" sz="1600" dirty="0" smtClean="0">
                <a:solidFill>
                  <a:schemeClr val="accent1"/>
                </a:solidFill>
              </a:rPr>
            </a:br>
            <a:r>
              <a:rPr lang="en-GB" sz="1600" dirty="0" smtClean="0">
                <a:solidFill>
                  <a:schemeClr val="accent1"/>
                </a:solidFill>
              </a:rPr>
              <a:t>Science Policy Research Unit,</a:t>
            </a:r>
            <a:br>
              <a:rPr lang="en-GB" sz="1600" dirty="0" smtClean="0">
                <a:solidFill>
                  <a:schemeClr val="accent1"/>
                </a:solidFill>
              </a:rPr>
            </a:br>
            <a:r>
              <a:rPr lang="en-GB" sz="1600" dirty="0" smtClean="0">
                <a:solidFill>
                  <a:schemeClr val="accent1"/>
                </a:solidFill>
              </a:rPr>
              <a:t>University of Sussex</a:t>
            </a:r>
          </a:p>
          <a:p>
            <a:r>
              <a:rPr lang="en-GB" sz="1600" dirty="0" smtClean="0">
                <a:solidFill>
                  <a:schemeClr val="accent1"/>
                </a:solidFill>
              </a:rPr>
              <a:t>(2) Transport Studies Unit, </a:t>
            </a:r>
            <a:br>
              <a:rPr lang="en-GB" sz="1600" dirty="0" smtClean="0">
                <a:solidFill>
                  <a:schemeClr val="accent1"/>
                </a:solidFill>
              </a:rPr>
            </a:br>
            <a:r>
              <a:rPr lang="en-GB" sz="1600" dirty="0" smtClean="0">
                <a:solidFill>
                  <a:schemeClr val="accent1"/>
                </a:solidFill>
              </a:rPr>
              <a:t>School of Geography and the Environment, </a:t>
            </a:r>
            <a:br>
              <a:rPr lang="en-GB" sz="1600" dirty="0" smtClean="0">
                <a:solidFill>
                  <a:schemeClr val="accent1"/>
                </a:solidFill>
              </a:rPr>
            </a:br>
            <a:r>
              <a:rPr lang="en-GB" sz="1600" dirty="0" smtClean="0">
                <a:solidFill>
                  <a:schemeClr val="accent1"/>
                </a:solidFill>
              </a:rPr>
              <a:t>University of Oxford</a:t>
            </a:r>
          </a:p>
          <a:p>
            <a:endParaRPr lang="en-GB" dirty="0" smtClean="0">
              <a:solidFill>
                <a:schemeClr val="accent1"/>
              </a:solidFill>
            </a:endParaRPr>
          </a:p>
          <a:p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5" name="Picture 4" descr="US_SPRU – Science_Policy_Research_Unit_RGB_Flint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90" y="5763077"/>
            <a:ext cx="2043555" cy="818245"/>
          </a:xfrm>
          <a:prstGeom prst="rect">
            <a:avLst/>
          </a:prstGeom>
        </p:spPr>
      </p:pic>
      <p:pic>
        <p:nvPicPr>
          <p:cNvPr id="1026" name="Picture 2" descr="http://www.uc.pt/en/org/inescc/org_scientific_events/behave2016/logo_behav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691" y="4438247"/>
            <a:ext cx="2965133" cy="129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91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Context: personal mobility, sustainability and </a:t>
            </a:r>
            <a:r>
              <a:rPr lang="en-GB" sz="4000" dirty="0" smtClean="0"/>
              <a:t>behaviour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8635"/>
            <a:ext cx="7620000" cy="48006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Current car-based personal mobility is </a:t>
            </a:r>
            <a:r>
              <a:rPr lang="en-GB" sz="2400" b="1" dirty="0" smtClean="0">
                <a:solidFill>
                  <a:schemeClr val="tx2"/>
                </a:solidFill>
              </a:rPr>
              <a:t>unsustainable</a:t>
            </a:r>
            <a:r>
              <a:rPr lang="en-GB" sz="2400" dirty="0" smtClean="0"/>
              <a:t> from a climate change and emissions perspective.</a:t>
            </a:r>
          </a:p>
          <a:p>
            <a:r>
              <a:rPr lang="en-GB" sz="2400" dirty="0" smtClean="0"/>
              <a:t>Other issues include congestion, air quality, accessibility.</a:t>
            </a:r>
          </a:p>
          <a:p>
            <a:r>
              <a:rPr lang="en-GB" sz="2400" dirty="0" smtClean="0"/>
              <a:t>Changing the (personal) transport </a:t>
            </a:r>
            <a:r>
              <a:rPr lang="en-GB" sz="2400" dirty="0" smtClean="0"/>
              <a:t>system is </a:t>
            </a:r>
            <a:r>
              <a:rPr lang="en-GB" sz="2400" dirty="0" smtClean="0"/>
              <a:t>notoriously difficult: </a:t>
            </a:r>
            <a:r>
              <a:rPr lang="en-GB" sz="2400" dirty="0" smtClean="0"/>
              <a:t>system is </a:t>
            </a:r>
            <a:r>
              <a:rPr lang="en-GB" sz="2400" dirty="0" smtClean="0"/>
              <a:t>locked-in to </a:t>
            </a:r>
            <a:r>
              <a:rPr lang="en-GB" sz="2400" b="1" dirty="0" err="1" smtClean="0">
                <a:solidFill>
                  <a:schemeClr val="tx2"/>
                </a:solidFill>
              </a:rPr>
              <a:t>automobility</a:t>
            </a:r>
            <a:r>
              <a:rPr lang="en-GB" sz="2400" dirty="0"/>
              <a:t>.</a:t>
            </a:r>
            <a:endParaRPr lang="en-GB" sz="2400" dirty="0" smtClean="0"/>
          </a:p>
          <a:p>
            <a:pPr lvl="1"/>
            <a:r>
              <a:rPr lang="en-GB" sz="2200" dirty="0" smtClean="0"/>
              <a:t>car </a:t>
            </a:r>
            <a:r>
              <a:rPr lang="en-GB" sz="2200" dirty="0"/>
              <a:t>owning norms </a:t>
            </a:r>
            <a:r>
              <a:rPr lang="en-GB" sz="2200" dirty="0" smtClean="0"/>
              <a:t>&amp; practices, cultural representations, institutions, expertise &amp; knowledge, infrastructure… </a:t>
            </a:r>
            <a:endParaRPr lang="en-GB" sz="2200" dirty="0" smtClean="0"/>
          </a:p>
          <a:p>
            <a:r>
              <a:rPr lang="en-GB" sz="2400" b="1" i="1" dirty="0" smtClean="0">
                <a:solidFill>
                  <a:schemeClr val="accent2">
                    <a:lumMod val="50000"/>
                  </a:schemeClr>
                </a:solidFill>
              </a:rPr>
              <a:t>We consider how visions of the future see personal mobility, and how people and behaviour are portrayed.</a:t>
            </a:r>
            <a:endParaRPr lang="en-GB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54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Two relevant innovations in personal mobility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8635"/>
            <a:ext cx="7620000" cy="4800600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r>
              <a:rPr lang="en-GB" sz="2400" b="1" dirty="0" smtClean="0"/>
              <a:t>Electric vehicles</a:t>
            </a:r>
            <a:r>
              <a:rPr lang="en-GB" sz="2400" dirty="0" smtClean="0"/>
              <a:t> (EVs) offer technical emissions reduction if electricity is low-carbon. But still challenging: usage (range, recharging), infrastructure, supply chains</a:t>
            </a:r>
          </a:p>
          <a:p>
            <a:r>
              <a:rPr lang="en-GB" sz="2400" b="1" dirty="0"/>
              <a:t>C</a:t>
            </a:r>
            <a:r>
              <a:rPr lang="en-GB" sz="2400" b="1" dirty="0" smtClean="0"/>
              <a:t>ar </a:t>
            </a:r>
            <a:r>
              <a:rPr lang="en-GB" sz="2400" b="1" dirty="0"/>
              <a:t>c</a:t>
            </a:r>
            <a:r>
              <a:rPr lang="en-GB" sz="2400" b="1" dirty="0" smtClean="0"/>
              <a:t>lubs</a:t>
            </a:r>
            <a:r>
              <a:rPr lang="en-GB" sz="2400" dirty="0" smtClean="0"/>
              <a:t> (car sharing) offer systemic change to travel; product-to-service shift with access to mobility over ownership, integrated transport.</a:t>
            </a:r>
            <a:endParaRPr lang="en-GB" sz="2400" dirty="0"/>
          </a:p>
        </p:txBody>
      </p:sp>
      <p:pic>
        <p:nvPicPr>
          <p:cNvPr id="1028" name="Picture 4" descr="... Lists Unexpected Top 5 Global Electric Vehicle Automakers - Inside EV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111" y="4389120"/>
            <a:ext cx="3291840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97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Visions of future transport</a:t>
            </a: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0"/>
            <a:ext cx="1905000" cy="356235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58635"/>
            <a:ext cx="7620000" cy="48006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We looked at imagined futures in </a:t>
            </a:r>
            <a:r>
              <a:rPr lang="en-GB" sz="2400" dirty="0" smtClean="0"/>
              <a:t>documents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including </a:t>
            </a:r>
            <a:r>
              <a:rPr lang="en-GB" sz="2400" dirty="0" smtClean="0"/>
              <a:t>visions, forecasts, pathways etc. </a:t>
            </a:r>
            <a:br>
              <a:rPr lang="en-GB" sz="2400" dirty="0" smtClean="0"/>
            </a:br>
            <a:r>
              <a:rPr lang="en-GB" sz="2400" dirty="0" smtClean="0"/>
              <a:t>All address road transport in the UK.</a:t>
            </a:r>
          </a:p>
          <a:p>
            <a:r>
              <a:rPr lang="en-GB" sz="2400" dirty="0"/>
              <a:t>They come from a variety of actors/stakeholders – </a:t>
            </a:r>
            <a:br>
              <a:rPr lang="en-GB" sz="2400" dirty="0"/>
            </a:br>
            <a:r>
              <a:rPr lang="en-GB" sz="2400" dirty="0"/>
              <a:t>government, industry, consultancies, lobby groups.</a:t>
            </a:r>
          </a:p>
          <a:p>
            <a:r>
              <a:rPr lang="en-GB" sz="2400" dirty="0" smtClean="0"/>
              <a:t>Written </a:t>
            </a:r>
            <a:r>
              <a:rPr lang="en-GB" sz="2400" dirty="0"/>
              <a:t>2002-2015; </a:t>
            </a:r>
            <a:r>
              <a:rPr lang="en-GB" sz="2400" dirty="0" smtClean="0"/>
              <a:t>projections to </a:t>
            </a:r>
            <a:r>
              <a:rPr lang="en-GB" sz="2400" dirty="0"/>
              <a:t>2020s – 2050s. </a:t>
            </a:r>
          </a:p>
          <a:p>
            <a:r>
              <a:rPr lang="en-GB" sz="2400" dirty="0" smtClean="0"/>
              <a:t>A few focus only on car clubs or EVs. </a:t>
            </a:r>
          </a:p>
          <a:p>
            <a:r>
              <a:rPr lang="en-GB" sz="2400" dirty="0" smtClean="0"/>
              <a:t>Most have broader focus: low carbon cars, UK road transport, UK economy. All of these address EVs, only a few mention car clubs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2890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Visions as tools &amp; strategies</a:t>
            </a: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0"/>
            <a:ext cx="1905000" cy="356235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58635"/>
            <a:ext cx="7620000" cy="48006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Visions are powerful political tools that can:</a:t>
            </a:r>
          </a:p>
          <a:p>
            <a:pPr lvl="1"/>
            <a:r>
              <a:rPr lang="en-GB" sz="2200" dirty="0" smtClean="0"/>
              <a:t>generate support from a wide array of stakeholders;</a:t>
            </a:r>
          </a:p>
          <a:p>
            <a:pPr lvl="1"/>
            <a:r>
              <a:rPr lang="en-GB" sz="2200" dirty="0"/>
              <a:t>create expectations that help develop technologies;</a:t>
            </a:r>
          </a:p>
          <a:p>
            <a:pPr lvl="1"/>
            <a:r>
              <a:rPr lang="en-GB" sz="2200" dirty="0" smtClean="0"/>
              <a:t>allow action </a:t>
            </a:r>
            <a:r>
              <a:rPr lang="en-GB" sz="2200" dirty="0"/>
              <a:t>in the present based on the </a:t>
            </a:r>
            <a:r>
              <a:rPr lang="en-GB" sz="2200" dirty="0" smtClean="0"/>
              <a:t>past</a:t>
            </a:r>
            <a:r>
              <a:rPr lang="en-GB" sz="2200" dirty="0"/>
              <a:t>;</a:t>
            </a:r>
            <a:endParaRPr lang="en-GB" sz="2400" dirty="0"/>
          </a:p>
          <a:p>
            <a:pPr lvl="1"/>
            <a:r>
              <a:rPr lang="en-GB" sz="2200" dirty="0" smtClean="0"/>
              <a:t>‘crafting’ development trajectories suiting authors’ interests.</a:t>
            </a:r>
          </a:p>
          <a:p>
            <a:r>
              <a:rPr lang="en-GB" sz="2400" dirty="0" smtClean="0"/>
              <a:t>Most </a:t>
            </a:r>
            <a:r>
              <a:rPr lang="en-GB" sz="2400" dirty="0" smtClean="0"/>
              <a:t>of the </a:t>
            </a:r>
            <a:r>
              <a:rPr lang="en-GB" sz="2400" dirty="0" smtClean="0"/>
              <a:t>vision documents we analysed represent </a:t>
            </a:r>
            <a:r>
              <a:rPr lang="en-GB" sz="2400" dirty="0"/>
              <a:t>incumbent </a:t>
            </a:r>
            <a:r>
              <a:rPr lang="en-GB" sz="2400" dirty="0" smtClean="0"/>
              <a:t>actors; they </a:t>
            </a:r>
            <a:r>
              <a:rPr lang="en-GB" sz="2400" dirty="0"/>
              <a:t>have </a:t>
            </a:r>
            <a:r>
              <a:rPr lang="en-GB" sz="2400" dirty="0" smtClean="0"/>
              <a:t>resources </a:t>
            </a:r>
            <a:r>
              <a:rPr lang="en-GB" sz="2400" dirty="0"/>
              <a:t>to produce </a:t>
            </a:r>
            <a:r>
              <a:rPr lang="en-GB" sz="2400" dirty="0" smtClean="0"/>
              <a:t>broad systemic </a:t>
            </a:r>
            <a:r>
              <a:rPr lang="en-GB" sz="2400" dirty="0"/>
              <a:t>visions. </a:t>
            </a:r>
            <a:r>
              <a:rPr lang="en-GB" sz="2400" i="1" dirty="0" smtClean="0"/>
              <a:t>We focus on their vision</a:t>
            </a:r>
            <a:r>
              <a:rPr lang="en-GB" sz="2400" i="1" dirty="0" smtClean="0"/>
              <a:t>(s)</a:t>
            </a:r>
            <a:r>
              <a:rPr lang="en-GB" sz="2400" i="1" dirty="0" smtClean="0"/>
              <a:t>.</a:t>
            </a:r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3640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Imagining people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8635"/>
            <a:ext cx="7620000" cy="48006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Strong similarities </a:t>
            </a:r>
            <a:r>
              <a:rPr lang="en-GB" sz="2400" dirty="0" smtClean="0"/>
              <a:t>across studies in </a:t>
            </a:r>
            <a:r>
              <a:rPr lang="en-GB" sz="2400" dirty="0" smtClean="0"/>
              <a:t>how </a:t>
            </a:r>
            <a:r>
              <a:rPr lang="en-GB" sz="2400" dirty="0" smtClean="0"/>
              <a:t>people are imagined: independent </a:t>
            </a:r>
            <a:r>
              <a:rPr lang="en-GB" sz="2400" dirty="0" smtClean="0"/>
              <a:t>individuals (or households) making </a:t>
            </a:r>
            <a:r>
              <a:rPr lang="en-GB" sz="2400" dirty="0" smtClean="0"/>
              <a:t>choices. </a:t>
            </a:r>
          </a:p>
          <a:p>
            <a:r>
              <a:rPr lang="en-GB" sz="2400" dirty="0" smtClean="0"/>
              <a:t>People are portrayed as consumers or users.</a:t>
            </a:r>
          </a:p>
          <a:p>
            <a:pPr lvl="1"/>
            <a:r>
              <a:rPr lang="en-GB" sz="2200" dirty="0" smtClean="0"/>
              <a:t>narratives of increased innovation uptake in the future</a:t>
            </a:r>
          </a:p>
          <a:p>
            <a:pPr lvl="1"/>
            <a:r>
              <a:rPr lang="en-GB" sz="2200" dirty="0" smtClean="0"/>
              <a:t>little consideration of public as stakeholders or partners.</a:t>
            </a:r>
          </a:p>
          <a:p>
            <a:r>
              <a:rPr lang="en-GB" sz="2400" dirty="0" smtClean="0"/>
              <a:t>Roughly identical, interchangeable consumers. </a:t>
            </a:r>
          </a:p>
          <a:p>
            <a:pPr lvl="1"/>
            <a:r>
              <a:rPr lang="en-GB" sz="2200" dirty="0" smtClean="0"/>
              <a:t>heterogeneity - population segments adopting vehicles; or</a:t>
            </a:r>
          </a:p>
          <a:p>
            <a:pPr lvl="1"/>
            <a:r>
              <a:rPr lang="en-GB" sz="2200" dirty="0" smtClean="0"/>
              <a:t>range of models &amp; brands to serve needs, preferences</a:t>
            </a:r>
            <a:r>
              <a:rPr lang="en-GB" sz="2200" dirty="0" smtClean="0"/>
              <a:t>.</a:t>
            </a:r>
            <a:endParaRPr lang="en-GB" sz="2200" dirty="0" smtClean="0"/>
          </a:p>
        </p:txBody>
      </p:sp>
    </p:spTree>
    <p:extLst>
      <p:ext uri="{BB962C8B-B14F-4D97-AF65-F5344CB8AC3E}">
        <p14:creationId xmlns:p14="http://schemas.microsoft.com/office/powerpoint/2010/main" val="304179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Imagining behaviour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8635"/>
            <a:ext cx="7620000" cy="48006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People are portrayed largely as economic </a:t>
            </a:r>
            <a:r>
              <a:rPr lang="en-GB" sz="2400" dirty="0"/>
              <a:t>rational </a:t>
            </a:r>
            <a:r>
              <a:rPr lang="en-GB" sz="2400" dirty="0" smtClean="0"/>
              <a:t>actors: consumers whose travel behaviour is a set of choices that maximise their utility. </a:t>
            </a:r>
          </a:p>
          <a:p>
            <a:r>
              <a:rPr lang="en-GB" sz="2400" dirty="0" smtClean="0"/>
              <a:t>It is acknowledged that </a:t>
            </a:r>
            <a:r>
              <a:rPr lang="en-GB" sz="2400" dirty="0"/>
              <a:t>other factors affect vehicle </a:t>
            </a:r>
            <a:r>
              <a:rPr lang="en-GB" sz="2400" dirty="0" smtClean="0"/>
              <a:t>choice - habits, brands loyalty, familiarity, image…</a:t>
            </a:r>
          </a:p>
          <a:p>
            <a:r>
              <a:rPr lang="en-GB" sz="2400" dirty="0" smtClean="0"/>
              <a:t>Consumers </a:t>
            </a:r>
            <a:r>
              <a:rPr lang="en-GB" sz="2400" dirty="0"/>
              <a:t>portrayed as having a passive role in any shift, their main ‘job’ is buying (green) </a:t>
            </a:r>
            <a:r>
              <a:rPr lang="en-GB" sz="2400" dirty="0" smtClean="0"/>
              <a:t>cars. </a:t>
            </a:r>
            <a:endParaRPr lang="en-GB" sz="2400" dirty="0"/>
          </a:p>
          <a:p>
            <a:pPr lvl="1"/>
            <a:r>
              <a:rPr lang="en-GB" sz="2200" dirty="0"/>
              <a:t>B</a:t>
            </a:r>
            <a:r>
              <a:rPr lang="en-GB" sz="2200" dirty="0" smtClean="0"/>
              <a:t>ehaviour </a:t>
            </a:r>
            <a:r>
              <a:rPr lang="en-GB" sz="2200" dirty="0"/>
              <a:t>sometimes reduced to choice of car </a:t>
            </a:r>
            <a:r>
              <a:rPr lang="en-GB" sz="2200" dirty="0" smtClean="0"/>
              <a:t>purchased.</a:t>
            </a:r>
            <a:endParaRPr lang="en-GB" sz="2200" dirty="0"/>
          </a:p>
          <a:p>
            <a:pPr lvl="1"/>
            <a:r>
              <a:rPr lang="en-GB" sz="2200" dirty="0"/>
              <a:t>F</a:t>
            </a:r>
            <a:r>
              <a:rPr lang="en-GB" sz="2200" dirty="0" smtClean="0"/>
              <a:t>ocus </a:t>
            </a:r>
            <a:r>
              <a:rPr lang="en-GB" sz="2200" dirty="0"/>
              <a:t>is often on how to increase demand and </a:t>
            </a:r>
            <a:r>
              <a:rPr lang="en-GB" sz="2200" dirty="0" smtClean="0"/>
              <a:t>uptake:</a:t>
            </a:r>
            <a:endParaRPr lang="en-GB" sz="2200" dirty="0"/>
          </a:p>
          <a:p>
            <a:pPr lvl="1"/>
            <a:r>
              <a:rPr lang="en-GB" sz="2200" dirty="0" smtClean="0"/>
              <a:t>financial incentives, awareness and overcoming barriers.</a:t>
            </a:r>
            <a:endParaRPr lang="en-GB" sz="2200" dirty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i="1" dirty="0"/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06031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inking Face Emoji (U+1F914)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35" y="183197"/>
            <a:ext cx="2072640" cy="207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Explaining low uptake</a:t>
            </a:r>
            <a:endParaRPr lang="en-GB" sz="4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99253" y="1500444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endParaRPr lang="en-GB" sz="2400" dirty="0" smtClean="0"/>
          </a:p>
        </p:txBody>
      </p:sp>
      <p:sp>
        <p:nvSpPr>
          <p:cNvPr id="9" name="Rounded Rectangular Callout 8"/>
          <p:cNvSpPr/>
          <p:nvPr/>
        </p:nvSpPr>
        <p:spPr>
          <a:xfrm>
            <a:off x="299253" y="1297513"/>
            <a:ext cx="5705307" cy="1243332"/>
          </a:xfrm>
          <a:prstGeom prst="wedgeRoundRectCallout">
            <a:avLst>
              <a:gd name="adj1" fmla="val -52499"/>
              <a:gd name="adj2" fmla="val 86296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i="1" dirty="0">
                <a:solidFill>
                  <a:schemeClr val="tx1"/>
                </a:solidFill>
              </a:rPr>
              <a:t>If we had perfect knowledge of each consumer, we could obtain an accurate model for each consumer’s utility score for each vehicle and so be certain of their vehicle choice. –</a:t>
            </a:r>
            <a:r>
              <a:rPr lang="en-GB" sz="2000" i="1" dirty="0" smtClean="0">
                <a:solidFill>
                  <a:schemeClr val="tx1"/>
                </a:solidFill>
              </a:rPr>
              <a:t> EST </a:t>
            </a:r>
            <a:r>
              <a:rPr lang="en-GB" sz="2000" i="1" dirty="0">
                <a:solidFill>
                  <a:schemeClr val="tx1"/>
                </a:solidFill>
              </a:rPr>
              <a:t>2007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4902200" y="2255837"/>
            <a:ext cx="3657600" cy="1884186"/>
          </a:xfrm>
          <a:prstGeom prst="wedgeRoundRectCallout">
            <a:avLst>
              <a:gd name="adj1" fmla="val 42662"/>
              <a:gd name="adj2" fmla="val 71391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i="1" dirty="0">
                <a:solidFill>
                  <a:schemeClr val="tx1"/>
                </a:solidFill>
              </a:rPr>
              <a:t>While there is no doubt that consumers do care about fuel costs… evidence suggests that consumer behaviour does not follow a rational economic model. – </a:t>
            </a:r>
            <a:r>
              <a:rPr lang="en-GB" sz="2000" i="1" dirty="0" smtClean="0">
                <a:solidFill>
                  <a:schemeClr val="tx1"/>
                </a:solidFill>
              </a:rPr>
              <a:t>AEA </a:t>
            </a:r>
            <a:r>
              <a:rPr lang="en-GB" sz="2000" i="1" dirty="0">
                <a:solidFill>
                  <a:schemeClr val="tx1"/>
                </a:solidFill>
              </a:rPr>
              <a:t>2013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322569" y="3213100"/>
            <a:ext cx="4352409" cy="1894193"/>
          </a:xfrm>
          <a:prstGeom prst="wedgeRoundRectCallout">
            <a:avLst>
              <a:gd name="adj1" fmla="val -52499"/>
              <a:gd name="adj2" fmla="val 86296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 smtClean="0">
                <a:solidFill>
                  <a:schemeClr val="tx1"/>
                </a:solidFill>
              </a:rPr>
              <a:t>‘people </a:t>
            </a:r>
            <a:r>
              <a:rPr lang="en-GB" sz="2000" i="1" dirty="0">
                <a:solidFill>
                  <a:schemeClr val="tx1"/>
                </a:solidFill>
              </a:rPr>
              <a:t>tend to discount </a:t>
            </a:r>
            <a:r>
              <a:rPr lang="en-GB" sz="2000" i="1" dirty="0" smtClean="0">
                <a:solidFill>
                  <a:schemeClr val="tx1"/>
                </a:solidFill>
              </a:rPr>
              <a:t>heavily... </a:t>
            </a:r>
            <a:r>
              <a:rPr lang="en-GB" sz="2000" i="1" dirty="0">
                <a:solidFill>
                  <a:schemeClr val="tx1"/>
                </a:solidFill>
              </a:rPr>
              <a:t>future cost savings from fuel economy at the time of purchasing a car, even though it would seem to be in their own </a:t>
            </a:r>
            <a:r>
              <a:rPr lang="en-GB" sz="2000" i="1" dirty="0" smtClean="0">
                <a:solidFill>
                  <a:schemeClr val="tx1"/>
                </a:solidFill>
              </a:rPr>
              <a:t>interests...’ – King, 2007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1320800" y="5005558"/>
            <a:ext cx="6791152" cy="1636542"/>
          </a:xfrm>
          <a:prstGeom prst="wedgeRoundRectCallout">
            <a:avLst>
              <a:gd name="adj1" fmla="val 53102"/>
              <a:gd name="adj2" fmla="val 83847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 smtClean="0">
                <a:solidFill>
                  <a:schemeClr val="tx1"/>
                </a:solidFill>
              </a:rPr>
              <a:t>‘</a:t>
            </a:r>
            <a:r>
              <a:rPr lang="en-GB" sz="2000" i="1" dirty="0">
                <a:solidFill>
                  <a:schemeClr val="tx1"/>
                </a:solidFill>
              </a:rPr>
              <a:t>there is a list as long as your arm of reasons why people might not be rushing out to buy green. Those reasons include concerns about: price, reliability, resale value, range and practicality, desirability, fuel efficiency</a:t>
            </a:r>
            <a:r>
              <a:rPr lang="en-GB" sz="2000" i="1" dirty="0" smtClean="0">
                <a:solidFill>
                  <a:schemeClr val="tx1"/>
                </a:solidFill>
              </a:rPr>
              <a:t>. </a:t>
            </a:r>
            <a:r>
              <a:rPr lang="en-GB" sz="2000" i="1" dirty="0">
                <a:solidFill>
                  <a:schemeClr val="tx1"/>
                </a:solidFill>
              </a:rPr>
              <a:t>– </a:t>
            </a:r>
            <a:r>
              <a:rPr lang="en-GB" sz="2000" i="1" dirty="0" err="1" smtClean="0">
                <a:solidFill>
                  <a:schemeClr val="tx1"/>
                </a:solidFill>
              </a:rPr>
              <a:t>Ecolane</a:t>
            </a:r>
            <a:r>
              <a:rPr lang="en-GB" sz="2000" i="1" dirty="0" smtClean="0">
                <a:solidFill>
                  <a:schemeClr val="tx1"/>
                </a:solidFill>
              </a:rPr>
              <a:t> 2011</a:t>
            </a:r>
            <a:endParaRPr lang="en-GB" sz="20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Imagining </a:t>
            </a:r>
            <a:r>
              <a:rPr lang="en-GB" sz="4000" dirty="0" smtClean="0"/>
              <a:t>mobility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8635"/>
            <a:ext cx="7620000" cy="48006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Technological </a:t>
            </a:r>
            <a:r>
              <a:rPr lang="en-GB" sz="2400" dirty="0"/>
              <a:t>progress </a:t>
            </a:r>
            <a:r>
              <a:rPr lang="en-GB" sz="2400" dirty="0" smtClean="0"/>
              <a:t>seen as solution </a:t>
            </a:r>
            <a:r>
              <a:rPr lang="en-GB" sz="2400" dirty="0"/>
              <a:t>to </a:t>
            </a:r>
            <a:r>
              <a:rPr lang="en-GB" sz="2400" dirty="0" smtClean="0"/>
              <a:t>emissions:</a:t>
            </a:r>
          </a:p>
          <a:p>
            <a:pPr lvl="1"/>
            <a:r>
              <a:rPr lang="en-GB" sz="2200" dirty="0" smtClean="0"/>
              <a:t>cars </a:t>
            </a:r>
            <a:r>
              <a:rPr lang="en-GB" sz="2200" dirty="0"/>
              <a:t>linked to technological progress, economic </a:t>
            </a:r>
            <a:r>
              <a:rPr lang="en-GB" sz="2200" dirty="0" smtClean="0"/>
              <a:t>growth;</a:t>
            </a:r>
          </a:p>
          <a:p>
            <a:pPr lvl="1"/>
            <a:r>
              <a:rPr lang="en-GB" sz="2200" dirty="0" smtClean="0"/>
              <a:t>ULEVs (probably EVs) have a role to play over time.  </a:t>
            </a:r>
            <a:r>
              <a:rPr lang="en-GB" sz="2400" dirty="0" smtClean="0"/>
              <a:t>   </a:t>
            </a:r>
          </a:p>
          <a:p>
            <a:r>
              <a:rPr lang="en-GB" sz="2400" dirty="0" smtClean="0"/>
              <a:t>Most aspects of </a:t>
            </a:r>
            <a:r>
              <a:rPr lang="en-GB" sz="2400" b="1" dirty="0" smtClean="0">
                <a:solidFill>
                  <a:schemeClr val="tx2"/>
                </a:solidFill>
              </a:rPr>
              <a:t>automobility</a:t>
            </a:r>
            <a:r>
              <a:rPr lang="en-GB" sz="2400" dirty="0" smtClean="0"/>
              <a:t> remaining unchanged: </a:t>
            </a:r>
          </a:p>
          <a:p>
            <a:pPr lvl="1"/>
            <a:r>
              <a:rPr lang="en-GB" sz="2200" dirty="0" smtClean="0"/>
              <a:t>high demand travel in car-owning, car-driving society;</a:t>
            </a:r>
          </a:p>
          <a:p>
            <a:pPr lvl="1"/>
            <a:r>
              <a:rPr lang="en-GB" sz="2200" dirty="0" smtClean="0"/>
              <a:t>travel as a right and a </a:t>
            </a:r>
            <a:r>
              <a:rPr lang="en-GB" sz="2200" dirty="0" smtClean="0"/>
              <a:t>necessity</a:t>
            </a:r>
          </a:p>
          <a:p>
            <a:r>
              <a:rPr lang="en-GB" sz="2400" dirty="0" smtClean="0"/>
              <a:t>Full </a:t>
            </a:r>
            <a:r>
              <a:rPr lang="en-GB" sz="2400" dirty="0" smtClean="0"/>
              <a:t>potential of EVs is hardly explored – they must copy ICEVs in order to succeed: </a:t>
            </a:r>
            <a:r>
              <a:rPr lang="en-GB" sz="2400" dirty="0" smtClean="0"/>
              <a:t>expectations of range</a:t>
            </a:r>
            <a:r>
              <a:rPr lang="en-GB" sz="2400" dirty="0" smtClean="0"/>
              <a:t>, </a:t>
            </a:r>
            <a:r>
              <a:rPr lang="en-GB" sz="2400" dirty="0" smtClean="0"/>
              <a:t>speed, safety, </a:t>
            </a:r>
            <a:r>
              <a:rPr lang="en-GB" sz="2400" dirty="0"/>
              <a:t>comfort </a:t>
            </a:r>
            <a:r>
              <a:rPr lang="en-GB" sz="2400" dirty="0" smtClean="0"/>
              <a:t>– and </a:t>
            </a:r>
            <a:r>
              <a:rPr lang="en-GB" sz="2400" dirty="0" smtClean="0"/>
              <a:t>a variety of models and brands.</a:t>
            </a:r>
            <a:endParaRPr lang="en-GB" sz="2400" dirty="0"/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98132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Incumbent strategies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58635"/>
            <a:ext cx="7897091" cy="48006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Future </a:t>
            </a:r>
            <a:r>
              <a:rPr lang="en-GB" sz="2400" dirty="0"/>
              <a:t>similar to present and </a:t>
            </a:r>
            <a:r>
              <a:rPr lang="en-GB" sz="2400" dirty="0" smtClean="0"/>
              <a:t>past, smooth(</a:t>
            </a:r>
            <a:r>
              <a:rPr lang="en-GB" sz="2400" dirty="0" err="1" smtClean="0"/>
              <a:t>ish</a:t>
            </a:r>
            <a:r>
              <a:rPr lang="en-GB" sz="2400" dirty="0" smtClean="0"/>
              <a:t>) shift</a:t>
            </a:r>
            <a:endParaRPr lang="en-GB" sz="2400" dirty="0"/>
          </a:p>
          <a:p>
            <a:r>
              <a:rPr lang="en-US" sz="2400" dirty="0" smtClean="0"/>
              <a:t>Significant </a:t>
            </a:r>
            <a:r>
              <a:rPr lang="en-US" sz="2400" dirty="0" smtClean="0"/>
              <a:t>reduction</a:t>
            </a:r>
            <a:r>
              <a:rPr lang="en-GB" sz="2400" dirty="0" smtClean="0"/>
              <a:t> in demand &amp; modal shift are portrayed as unrealistic.</a:t>
            </a:r>
          </a:p>
          <a:p>
            <a:r>
              <a:rPr lang="en-GB" sz="2400" dirty="0" smtClean="0"/>
              <a:t>Low carbon travel is portrayed as a local, complementary measure for reducing emissions (no effect on car sales). </a:t>
            </a:r>
          </a:p>
          <a:p>
            <a:r>
              <a:rPr lang="en-GB" sz="2400" dirty="0" smtClean="0"/>
              <a:t>Over time we see a shift to focusing on the demand side, removing responsibility from the automotive industry. </a:t>
            </a:r>
            <a:br>
              <a:rPr lang="en-GB" sz="2400" dirty="0" smtClean="0"/>
            </a:br>
            <a:r>
              <a:rPr lang="en-GB" sz="2400" dirty="0" smtClean="0"/>
              <a:t>For example: in recent documents we find battery range recast to problematise behaviour as </a:t>
            </a:r>
            <a:r>
              <a:rPr lang="en-GB" sz="2400" dirty="0"/>
              <a:t>‘</a:t>
            </a:r>
            <a:r>
              <a:rPr lang="en-GB" sz="2400" b="1" dirty="0">
                <a:solidFill>
                  <a:schemeClr val="tx2"/>
                </a:solidFill>
              </a:rPr>
              <a:t>range anxiety</a:t>
            </a:r>
            <a:r>
              <a:rPr lang="en-GB" sz="2400" dirty="0" smtClean="0"/>
              <a:t>’. </a:t>
            </a:r>
          </a:p>
          <a:p>
            <a:endParaRPr lang="en-GB" sz="2400" dirty="0"/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409803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Alternative visions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8635"/>
            <a:ext cx="7620000" cy="4800600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tx2"/>
                </a:solidFill>
              </a:rPr>
              <a:t>Car club based visions</a:t>
            </a:r>
            <a:r>
              <a:rPr lang="en-GB" sz="2400" dirty="0" smtClean="0"/>
              <a:t> assume: </a:t>
            </a:r>
          </a:p>
          <a:p>
            <a:pPr lvl="1"/>
            <a:r>
              <a:rPr lang="en-GB" sz="2200" dirty="0"/>
              <a:t>s</a:t>
            </a:r>
            <a:r>
              <a:rPr lang="en-GB" sz="2200" dirty="0" smtClean="0"/>
              <a:t>ociety benefits from moving away from car ownership; </a:t>
            </a:r>
          </a:p>
          <a:p>
            <a:pPr lvl="1"/>
            <a:r>
              <a:rPr lang="en-GB" sz="2200" dirty="0"/>
              <a:t>g</a:t>
            </a:r>
            <a:r>
              <a:rPr lang="en-GB" sz="2200" dirty="0" smtClean="0"/>
              <a:t>reater behaviour change is possible (e.g., modal shift). </a:t>
            </a:r>
          </a:p>
          <a:p>
            <a:pPr marL="114300" indent="0">
              <a:buNone/>
            </a:pPr>
            <a:r>
              <a:rPr lang="en-GB" sz="2400" dirty="0"/>
              <a:t> </a:t>
            </a:r>
            <a:r>
              <a:rPr lang="en-GB" sz="2400" dirty="0" smtClean="0"/>
              <a:t>   resulting in an integrated, service-oriented system:</a:t>
            </a:r>
          </a:p>
          <a:p>
            <a:pPr lvl="1"/>
            <a:r>
              <a:rPr lang="en-GB" sz="2200" dirty="0" smtClean="0"/>
              <a:t>imagining changes </a:t>
            </a:r>
            <a:r>
              <a:rPr lang="en-GB" sz="2200" dirty="0" smtClean="0"/>
              <a:t>to norms and behaviour;</a:t>
            </a:r>
          </a:p>
          <a:p>
            <a:pPr lvl="1"/>
            <a:r>
              <a:rPr lang="en-GB" sz="2200" dirty="0" smtClean="0"/>
              <a:t>focusing on </a:t>
            </a:r>
            <a:r>
              <a:rPr lang="en-GB" sz="2200" i="1" dirty="0" smtClean="0">
                <a:solidFill>
                  <a:schemeClr val="tx2"/>
                </a:solidFill>
              </a:rPr>
              <a:t>access</a:t>
            </a:r>
            <a:r>
              <a:rPr lang="en-GB" sz="2200" dirty="0" smtClean="0"/>
              <a:t> </a:t>
            </a:r>
            <a:r>
              <a:rPr lang="en-GB" sz="2200" dirty="0" smtClean="0"/>
              <a:t>to mobility over car ownership; </a:t>
            </a:r>
          </a:p>
          <a:p>
            <a:pPr lvl="1"/>
            <a:r>
              <a:rPr lang="en-GB" sz="2200" dirty="0" smtClean="0"/>
              <a:t>reduced mileage per driver; reduced number of cars. </a:t>
            </a:r>
          </a:p>
          <a:p>
            <a:r>
              <a:rPr lang="en-GB" sz="2400" dirty="0" smtClean="0">
                <a:solidFill>
                  <a:schemeClr val="tx2"/>
                </a:solidFill>
              </a:rPr>
              <a:t>Radical change</a:t>
            </a:r>
            <a:r>
              <a:rPr lang="en-GB" sz="2400" dirty="0" smtClean="0"/>
              <a:t> – Foresight visions: what if people reject intelligent infrastructure? Stronger agency for users. </a:t>
            </a:r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67272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Conclusions (1)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8635"/>
            <a:ext cx="7620000" cy="48006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People portrayed as </a:t>
            </a:r>
            <a:r>
              <a:rPr lang="en-GB" sz="2400" dirty="0"/>
              <a:t>individual </a:t>
            </a:r>
            <a:r>
              <a:rPr lang="en-GB" sz="2400" dirty="0" smtClean="0"/>
              <a:t>consumers, </a:t>
            </a:r>
            <a:r>
              <a:rPr lang="en-GB" sz="2400" dirty="0" smtClean="0"/>
              <a:t>often as rational actors despite evidence this is inaccurate.</a:t>
            </a:r>
            <a:br>
              <a:rPr lang="en-GB" sz="2400" dirty="0" smtClean="0"/>
            </a:br>
            <a:r>
              <a:rPr lang="en-GB" sz="2400" dirty="0" smtClean="0"/>
              <a:t>This dissonance leads to other </a:t>
            </a:r>
            <a:r>
              <a:rPr lang="en-GB" sz="2400" dirty="0" smtClean="0"/>
              <a:t>noted behaviours (e.g., habits) defined as ‘non-financial barriers’. </a:t>
            </a:r>
          </a:p>
          <a:p>
            <a:r>
              <a:rPr lang="en-GB" sz="2400" dirty="0" smtClean="0"/>
              <a:t>Behaviour seen mostly as consumer choice (of vehicle</a:t>
            </a:r>
            <a:r>
              <a:rPr lang="en-GB" sz="2400" dirty="0" smtClean="0"/>
              <a:t>)</a:t>
            </a:r>
            <a:br>
              <a:rPr lang="en-GB" sz="2400" dirty="0" smtClean="0"/>
            </a:br>
            <a:r>
              <a:rPr lang="en-GB" sz="2400" i="1" dirty="0" smtClean="0"/>
              <a:t>to avoid difficulty of changing car-based behaviour?</a:t>
            </a:r>
            <a:r>
              <a:rPr lang="en-GB" sz="2400" dirty="0" smtClean="0"/>
              <a:t> </a:t>
            </a:r>
            <a:r>
              <a:rPr lang="en-GB" sz="2400" i="1" dirty="0"/>
              <a:t> </a:t>
            </a:r>
            <a:r>
              <a:rPr lang="en-GB" sz="2400" i="1" dirty="0" smtClean="0"/>
              <a:t>  </a:t>
            </a:r>
            <a:br>
              <a:rPr lang="en-GB" sz="2400" i="1" dirty="0" smtClean="0"/>
            </a:br>
            <a:r>
              <a:rPr lang="en-GB" sz="2400" i="1" dirty="0" smtClean="0"/>
              <a:t>or because change is undesirable?</a:t>
            </a:r>
            <a:endParaRPr lang="en-GB" sz="2400" dirty="0" smtClean="0"/>
          </a:p>
          <a:p>
            <a:r>
              <a:rPr lang="en-GB" sz="2400" dirty="0" smtClean="0"/>
              <a:t>Other roles, e.g. citizen, knowledge producer</a:t>
            </a:r>
            <a:r>
              <a:rPr lang="en-GB" sz="2400" dirty="0"/>
              <a:t> –</a:t>
            </a:r>
            <a:r>
              <a:rPr lang="en-GB" sz="2400" dirty="0" smtClean="0"/>
              <a:t> might complicate or undermine ‘business as usual’ future. 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29292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Conclusions (2)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8635"/>
            <a:ext cx="7620000" cy="48006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Aspects </a:t>
            </a:r>
            <a:r>
              <a:rPr lang="en-GB" sz="2400" dirty="0" smtClean="0"/>
              <a:t>which </a:t>
            </a:r>
            <a:r>
              <a:rPr lang="en-GB" sz="2400" dirty="0"/>
              <a:t>don’t align with incumbent agendas are </a:t>
            </a:r>
            <a:r>
              <a:rPr lang="en-GB" sz="2400" dirty="0" smtClean="0"/>
              <a:t>ignored (peak car), marginalised (car clubs) </a:t>
            </a:r>
            <a:r>
              <a:rPr lang="en-GB" sz="2400" dirty="0"/>
              <a:t>or </a:t>
            </a:r>
            <a:r>
              <a:rPr lang="en-GB" sz="2400" dirty="0" smtClean="0"/>
              <a:t>problematised (complex behaviour).</a:t>
            </a:r>
          </a:p>
          <a:p>
            <a:r>
              <a:rPr lang="en-GB" sz="2400" dirty="0" smtClean="0"/>
              <a:t>Imagining EVs as a simple substitute for ICEVs might actually perpetuate ICEVs as they are the norm against which alternative mobility forms compete.</a:t>
            </a:r>
          </a:p>
          <a:p>
            <a:r>
              <a:rPr lang="en-GB" sz="2400" i="1" dirty="0" smtClean="0">
                <a:solidFill>
                  <a:schemeClr val="tx2"/>
                </a:solidFill>
              </a:rPr>
              <a:t>Imagining people and behaviour as more than consumers making rational choices is not only possible, but highly desirable in our search for </a:t>
            </a:r>
            <a:r>
              <a:rPr lang="en-GB" sz="2400" i="1" smtClean="0">
                <a:solidFill>
                  <a:schemeClr val="tx2"/>
                </a:solidFill>
              </a:rPr>
              <a:t>sustainable personal mobility </a:t>
            </a:r>
            <a:r>
              <a:rPr lang="en-GB" sz="2400" i="1" dirty="0" smtClean="0">
                <a:solidFill>
                  <a:schemeClr val="tx2"/>
                </a:solidFill>
              </a:rPr>
              <a:t>in the future. 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293803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ustom 2">
      <a:dk1>
        <a:sysClr val="windowText" lastClr="000000"/>
      </a:dk1>
      <a:lt1>
        <a:sysClr val="window" lastClr="FBD5B3"/>
      </a:lt1>
      <a:dk2>
        <a:srgbClr val="0A526A"/>
      </a:dk2>
      <a:lt2>
        <a:srgbClr val="EAEBDE"/>
      </a:lt2>
      <a:accent1>
        <a:srgbClr val="155669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C53B"/>
      </a:accent6>
      <a:hlink>
        <a:srgbClr val="DB5353"/>
      </a:hlink>
      <a:folHlink>
        <a:srgbClr val="903638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2231</TotalTime>
  <Words>917</Words>
  <Application>Microsoft Office PowerPoint</Application>
  <PresentationFormat>On-screen Show (4:3)</PresentationFormat>
  <Paragraphs>89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Adjacency</vt:lpstr>
      <vt:lpstr>Imagined Practices and the Future of Personal Mobility: Insights from the UK</vt:lpstr>
      <vt:lpstr>Context: personal mobility, sustainability and behaviour</vt:lpstr>
      <vt:lpstr>Two relevant innovations in personal mobility</vt:lpstr>
      <vt:lpstr>Visions of future transport</vt:lpstr>
      <vt:lpstr>Visions as tools &amp; strategies</vt:lpstr>
      <vt:lpstr>Imagining people</vt:lpstr>
      <vt:lpstr>Imagining behaviour</vt:lpstr>
      <vt:lpstr>Explaining low uptake</vt:lpstr>
      <vt:lpstr>Imagining mobility</vt:lpstr>
      <vt:lpstr>Incumbent strategies</vt:lpstr>
      <vt:lpstr>Alternative visions</vt:lpstr>
      <vt:lpstr>Conclusions (1)</vt:lpstr>
      <vt:lpstr>Conclusions (2)</vt:lpstr>
    </vt:vector>
  </TitlesOfParts>
  <Company>University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Noam Bergman</dc:creator>
  <cp:lastModifiedBy>Noam Bergman</cp:lastModifiedBy>
  <cp:revision>86</cp:revision>
  <dcterms:created xsi:type="dcterms:W3CDTF">2014-06-25T08:34:54Z</dcterms:created>
  <dcterms:modified xsi:type="dcterms:W3CDTF">2016-09-08T03:15:07Z</dcterms:modified>
</cp:coreProperties>
</file>