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0" r:id="rId1"/>
  </p:sldMasterIdLst>
  <p:notesMasterIdLst>
    <p:notesMasterId r:id="rId22"/>
  </p:notesMasterIdLst>
  <p:sldIdLst>
    <p:sldId id="289" r:id="rId2"/>
    <p:sldId id="269" r:id="rId3"/>
    <p:sldId id="283" r:id="rId4"/>
    <p:sldId id="284" r:id="rId5"/>
    <p:sldId id="290" r:id="rId6"/>
    <p:sldId id="291" r:id="rId7"/>
    <p:sldId id="271" r:id="rId8"/>
    <p:sldId id="272" r:id="rId9"/>
    <p:sldId id="292" r:id="rId10"/>
    <p:sldId id="293" r:id="rId11"/>
    <p:sldId id="294" r:id="rId12"/>
    <p:sldId id="275" r:id="rId13"/>
    <p:sldId id="295" r:id="rId14"/>
    <p:sldId id="277" r:id="rId15"/>
    <p:sldId id="285" r:id="rId16"/>
    <p:sldId id="286" r:id="rId17"/>
    <p:sldId id="287" r:id="rId18"/>
    <p:sldId id="288" r:id="rId19"/>
    <p:sldId id="297" r:id="rId20"/>
    <p:sldId id="298" r:id="rId2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6" d="100"/>
          <a:sy n="106" d="100"/>
        </p:scale>
        <p:origin x="168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60570C-B5AF-4A93-BC5D-B6C9B8C875A3}" type="doc">
      <dgm:prSet loTypeId="urn:microsoft.com/office/officeart/2005/8/layout/radial5" loCatId="relationship" qsTypeId="urn:microsoft.com/office/officeart/2005/8/quickstyle/simple1" qsCatId="simple" csTypeId="urn:microsoft.com/office/officeart/2005/8/colors/accent1_1" csCatId="accent1" phldr="1"/>
      <dgm:spPr/>
      <dgm:t>
        <a:bodyPr/>
        <a:lstStyle/>
        <a:p>
          <a:endParaRPr lang="en-GB"/>
        </a:p>
      </dgm:t>
    </dgm:pt>
    <dgm:pt modelId="{55D6FA8F-09F4-40B5-A51A-A9A801563875}">
      <dgm:prSet phldrT="[Text]"/>
      <dgm:spPr>
        <a:solidFill>
          <a:schemeClr val="accent3"/>
        </a:solidFill>
      </dgm:spPr>
      <dgm:t>
        <a:bodyPr/>
        <a:lstStyle/>
        <a:p>
          <a:r>
            <a:rPr lang="en-GB" b="1" dirty="0" smtClean="0"/>
            <a:t>visions</a:t>
          </a:r>
          <a:endParaRPr lang="en-GB" b="1" dirty="0"/>
        </a:p>
      </dgm:t>
    </dgm:pt>
    <dgm:pt modelId="{06353C1D-658C-4AC7-9DED-6781E7E9604F}" type="parTrans" cxnId="{80E1502C-9DA9-40E0-AC90-23F4DE3BBF1D}">
      <dgm:prSet/>
      <dgm:spPr/>
      <dgm:t>
        <a:bodyPr/>
        <a:lstStyle/>
        <a:p>
          <a:endParaRPr lang="en-GB"/>
        </a:p>
      </dgm:t>
    </dgm:pt>
    <dgm:pt modelId="{6C3A68D9-5233-4E66-BBE9-F83B1B63D517}" type="sibTrans" cxnId="{80E1502C-9DA9-40E0-AC90-23F4DE3BBF1D}">
      <dgm:prSet/>
      <dgm:spPr/>
      <dgm:t>
        <a:bodyPr/>
        <a:lstStyle/>
        <a:p>
          <a:endParaRPr lang="en-GB"/>
        </a:p>
      </dgm:t>
    </dgm:pt>
    <dgm:pt modelId="{3E458FA6-CD40-4FF7-BB6F-097422C3040B}">
      <dgm:prSet phldrT="[Text]"/>
      <dgm:spPr>
        <a:solidFill>
          <a:schemeClr val="bg2"/>
        </a:solidFill>
      </dgm:spPr>
      <dgm:t>
        <a:bodyPr/>
        <a:lstStyle/>
        <a:p>
          <a:r>
            <a:rPr lang="en-GB" b="1" dirty="0" smtClean="0"/>
            <a:t>agenda setting</a:t>
          </a:r>
          <a:endParaRPr lang="en-GB" b="1" dirty="0"/>
        </a:p>
      </dgm:t>
    </dgm:pt>
    <dgm:pt modelId="{EE37354F-52FF-4CBE-AECB-7DB81C3854D7}" type="parTrans" cxnId="{F7C6815D-0ABB-485C-8279-15FA025214F0}">
      <dgm:prSet/>
      <dgm:spPr/>
      <dgm:t>
        <a:bodyPr/>
        <a:lstStyle/>
        <a:p>
          <a:endParaRPr lang="en-GB"/>
        </a:p>
      </dgm:t>
    </dgm:pt>
    <dgm:pt modelId="{D55C54C6-02AB-40B0-B323-2CE88C7F3E76}" type="sibTrans" cxnId="{F7C6815D-0ABB-485C-8279-15FA025214F0}">
      <dgm:prSet/>
      <dgm:spPr/>
      <dgm:t>
        <a:bodyPr/>
        <a:lstStyle/>
        <a:p>
          <a:endParaRPr lang="en-GB"/>
        </a:p>
      </dgm:t>
    </dgm:pt>
    <dgm:pt modelId="{F45D1825-B053-46B8-9179-3B11A422CA62}">
      <dgm:prSet phldrT="[Text]"/>
      <dgm:spPr>
        <a:solidFill>
          <a:schemeClr val="bg2"/>
        </a:solidFill>
      </dgm:spPr>
      <dgm:t>
        <a:bodyPr/>
        <a:lstStyle/>
        <a:p>
          <a:r>
            <a:rPr lang="en-GB" b="1" dirty="0" smtClean="0"/>
            <a:t>delay tactics</a:t>
          </a:r>
          <a:endParaRPr lang="en-GB" b="1" dirty="0"/>
        </a:p>
      </dgm:t>
    </dgm:pt>
    <dgm:pt modelId="{9976F2AE-48EF-4349-B6A4-BB2169101AB8}" type="parTrans" cxnId="{22A07AF7-11A9-4298-9B09-0DBEEE9FE914}">
      <dgm:prSet/>
      <dgm:spPr/>
      <dgm:t>
        <a:bodyPr/>
        <a:lstStyle/>
        <a:p>
          <a:endParaRPr lang="en-GB"/>
        </a:p>
      </dgm:t>
    </dgm:pt>
    <dgm:pt modelId="{24596FD7-0897-44D8-9521-82678F50F72C}" type="sibTrans" cxnId="{22A07AF7-11A9-4298-9B09-0DBEEE9FE914}">
      <dgm:prSet/>
      <dgm:spPr/>
      <dgm:t>
        <a:bodyPr/>
        <a:lstStyle/>
        <a:p>
          <a:endParaRPr lang="en-GB"/>
        </a:p>
      </dgm:t>
    </dgm:pt>
    <dgm:pt modelId="{53EF2D5D-5378-46A9-B0C6-EC23D073DA9B}">
      <dgm:prSet phldrT="[Text]"/>
      <dgm:spPr>
        <a:solidFill>
          <a:schemeClr val="bg2"/>
        </a:solidFill>
      </dgm:spPr>
      <dgm:t>
        <a:bodyPr/>
        <a:lstStyle/>
        <a:p>
          <a:r>
            <a:rPr lang="en-GB" b="1" dirty="0" smtClean="0"/>
            <a:t>alliance</a:t>
          </a:r>
          <a:r>
            <a:rPr lang="en-GB" dirty="0" smtClean="0"/>
            <a:t> </a:t>
          </a:r>
          <a:r>
            <a:rPr lang="en-GB" b="1" dirty="0" smtClean="0"/>
            <a:t>building</a:t>
          </a:r>
          <a:endParaRPr lang="en-GB" b="1" dirty="0"/>
        </a:p>
      </dgm:t>
    </dgm:pt>
    <dgm:pt modelId="{05A63658-6AFC-4501-9FA0-2E36ECC56C34}" type="parTrans" cxnId="{82BB876A-771F-47E3-BBF3-D598AC647822}">
      <dgm:prSet/>
      <dgm:spPr/>
      <dgm:t>
        <a:bodyPr/>
        <a:lstStyle/>
        <a:p>
          <a:endParaRPr lang="en-GB"/>
        </a:p>
      </dgm:t>
    </dgm:pt>
    <dgm:pt modelId="{7EDA9173-89E0-4D43-B988-3BDE49277627}" type="sibTrans" cxnId="{82BB876A-771F-47E3-BBF3-D598AC647822}">
      <dgm:prSet/>
      <dgm:spPr/>
      <dgm:t>
        <a:bodyPr/>
        <a:lstStyle/>
        <a:p>
          <a:endParaRPr lang="en-GB"/>
        </a:p>
      </dgm:t>
    </dgm:pt>
    <dgm:pt modelId="{DF85DD2D-AB84-47CA-939D-877D39DF3692}">
      <dgm:prSet phldrT="[Text]"/>
      <dgm:spPr>
        <a:solidFill>
          <a:schemeClr val="bg2"/>
        </a:solidFill>
      </dgm:spPr>
      <dgm:t>
        <a:bodyPr/>
        <a:lstStyle/>
        <a:p>
          <a:r>
            <a:rPr lang="en-GB" b="1" dirty="0" smtClean="0"/>
            <a:t>shifting </a:t>
          </a:r>
          <a:r>
            <a:rPr lang="en-GB" b="1" dirty="0" err="1" smtClean="0"/>
            <a:t>responsi-bility</a:t>
          </a:r>
          <a:endParaRPr lang="en-GB" b="1" dirty="0"/>
        </a:p>
      </dgm:t>
    </dgm:pt>
    <dgm:pt modelId="{BE22F97D-2C72-402E-A8C2-F2C6705E875D}" type="parTrans" cxnId="{4E41AD7C-06CE-44CB-A48F-65240ACD5293}">
      <dgm:prSet/>
      <dgm:spPr/>
      <dgm:t>
        <a:bodyPr/>
        <a:lstStyle/>
        <a:p>
          <a:endParaRPr lang="en-GB"/>
        </a:p>
      </dgm:t>
    </dgm:pt>
    <dgm:pt modelId="{F9E879ED-CC45-4A7B-9359-EE01B8770258}" type="sibTrans" cxnId="{4E41AD7C-06CE-44CB-A48F-65240ACD5293}">
      <dgm:prSet/>
      <dgm:spPr/>
      <dgm:t>
        <a:bodyPr/>
        <a:lstStyle/>
        <a:p>
          <a:endParaRPr lang="en-GB"/>
        </a:p>
      </dgm:t>
    </dgm:pt>
    <dgm:pt modelId="{CEDBA3D4-6AEA-4ECA-9688-8F4C410E984A}">
      <dgm:prSet/>
      <dgm:spPr>
        <a:solidFill>
          <a:schemeClr val="bg2"/>
        </a:solidFill>
      </dgm:spPr>
      <dgm:t>
        <a:bodyPr/>
        <a:lstStyle/>
        <a:p>
          <a:r>
            <a:rPr lang="en-GB" b="1" dirty="0" smtClean="0"/>
            <a:t>shifting risk</a:t>
          </a:r>
          <a:endParaRPr lang="en-GB" b="1" dirty="0"/>
        </a:p>
      </dgm:t>
    </dgm:pt>
    <dgm:pt modelId="{603D4573-C439-4AA6-B87F-CA912B52DBDD}" type="parTrans" cxnId="{1F6D661B-9289-4615-B14D-E5BFC77CB5C2}">
      <dgm:prSet/>
      <dgm:spPr/>
      <dgm:t>
        <a:bodyPr/>
        <a:lstStyle/>
        <a:p>
          <a:endParaRPr lang="en-GB"/>
        </a:p>
      </dgm:t>
    </dgm:pt>
    <dgm:pt modelId="{63A7132B-A7A6-4BA6-9894-E051F3F056B8}" type="sibTrans" cxnId="{1F6D661B-9289-4615-B14D-E5BFC77CB5C2}">
      <dgm:prSet/>
      <dgm:spPr/>
      <dgm:t>
        <a:bodyPr/>
        <a:lstStyle/>
        <a:p>
          <a:endParaRPr lang="en-GB"/>
        </a:p>
      </dgm:t>
    </dgm:pt>
    <dgm:pt modelId="{52F3E0CD-94D9-4530-AC84-FBE439BADB09}" type="pres">
      <dgm:prSet presAssocID="{2460570C-B5AF-4A93-BC5D-B6C9B8C875A3}" presName="Name0" presStyleCnt="0">
        <dgm:presLayoutVars>
          <dgm:chMax val="1"/>
          <dgm:dir/>
          <dgm:animLvl val="ctr"/>
          <dgm:resizeHandles val="exact"/>
        </dgm:presLayoutVars>
      </dgm:prSet>
      <dgm:spPr/>
      <dgm:t>
        <a:bodyPr/>
        <a:lstStyle/>
        <a:p>
          <a:endParaRPr lang="en-GB"/>
        </a:p>
      </dgm:t>
    </dgm:pt>
    <dgm:pt modelId="{34AC54BF-A4E5-46E6-9C9A-900AA37ECD38}" type="pres">
      <dgm:prSet presAssocID="{55D6FA8F-09F4-40B5-A51A-A9A801563875}" presName="centerShape" presStyleLbl="node0" presStyleIdx="0" presStyleCnt="1"/>
      <dgm:spPr/>
      <dgm:t>
        <a:bodyPr/>
        <a:lstStyle/>
        <a:p>
          <a:endParaRPr lang="en-GB"/>
        </a:p>
      </dgm:t>
    </dgm:pt>
    <dgm:pt modelId="{2F738F81-0FBE-46BD-B3E1-51D02D35CF75}" type="pres">
      <dgm:prSet presAssocID="{EE37354F-52FF-4CBE-AECB-7DB81C3854D7}" presName="parTrans" presStyleLbl="sibTrans2D1" presStyleIdx="0" presStyleCnt="5"/>
      <dgm:spPr/>
      <dgm:t>
        <a:bodyPr/>
        <a:lstStyle/>
        <a:p>
          <a:endParaRPr lang="en-GB"/>
        </a:p>
      </dgm:t>
    </dgm:pt>
    <dgm:pt modelId="{02A1CB98-7F61-48B6-A6EE-A9D3E052897A}" type="pres">
      <dgm:prSet presAssocID="{EE37354F-52FF-4CBE-AECB-7DB81C3854D7}" presName="connectorText" presStyleLbl="sibTrans2D1" presStyleIdx="0" presStyleCnt="5"/>
      <dgm:spPr/>
      <dgm:t>
        <a:bodyPr/>
        <a:lstStyle/>
        <a:p>
          <a:endParaRPr lang="en-GB"/>
        </a:p>
      </dgm:t>
    </dgm:pt>
    <dgm:pt modelId="{B8B34F4D-61CB-4F8F-89DD-7EA5D1BD33D4}" type="pres">
      <dgm:prSet presAssocID="{3E458FA6-CD40-4FF7-BB6F-097422C3040B}" presName="node" presStyleLbl="node1" presStyleIdx="0" presStyleCnt="5">
        <dgm:presLayoutVars>
          <dgm:bulletEnabled val="1"/>
        </dgm:presLayoutVars>
      </dgm:prSet>
      <dgm:spPr/>
      <dgm:t>
        <a:bodyPr/>
        <a:lstStyle/>
        <a:p>
          <a:endParaRPr lang="en-GB"/>
        </a:p>
      </dgm:t>
    </dgm:pt>
    <dgm:pt modelId="{A76C35B7-9814-4EF9-9B1E-50111D7170D3}" type="pres">
      <dgm:prSet presAssocID="{9976F2AE-48EF-4349-B6A4-BB2169101AB8}" presName="parTrans" presStyleLbl="sibTrans2D1" presStyleIdx="1" presStyleCnt="5"/>
      <dgm:spPr/>
      <dgm:t>
        <a:bodyPr/>
        <a:lstStyle/>
        <a:p>
          <a:endParaRPr lang="en-GB"/>
        </a:p>
      </dgm:t>
    </dgm:pt>
    <dgm:pt modelId="{EF133799-70A8-4B02-BC2E-FF08926055AD}" type="pres">
      <dgm:prSet presAssocID="{9976F2AE-48EF-4349-B6A4-BB2169101AB8}" presName="connectorText" presStyleLbl="sibTrans2D1" presStyleIdx="1" presStyleCnt="5"/>
      <dgm:spPr/>
      <dgm:t>
        <a:bodyPr/>
        <a:lstStyle/>
        <a:p>
          <a:endParaRPr lang="en-GB"/>
        </a:p>
      </dgm:t>
    </dgm:pt>
    <dgm:pt modelId="{E705D146-5ACF-47CA-B166-48372487CB5E}" type="pres">
      <dgm:prSet presAssocID="{F45D1825-B053-46B8-9179-3B11A422CA62}" presName="node" presStyleLbl="node1" presStyleIdx="1" presStyleCnt="5">
        <dgm:presLayoutVars>
          <dgm:bulletEnabled val="1"/>
        </dgm:presLayoutVars>
      </dgm:prSet>
      <dgm:spPr/>
      <dgm:t>
        <a:bodyPr/>
        <a:lstStyle/>
        <a:p>
          <a:endParaRPr lang="en-GB"/>
        </a:p>
      </dgm:t>
    </dgm:pt>
    <dgm:pt modelId="{C83BB040-97D5-42FF-9D4C-3DBB45074D28}" type="pres">
      <dgm:prSet presAssocID="{05A63658-6AFC-4501-9FA0-2E36ECC56C34}" presName="parTrans" presStyleLbl="sibTrans2D1" presStyleIdx="2" presStyleCnt="5"/>
      <dgm:spPr/>
      <dgm:t>
        <a:bodyPr/>
        <a:lstStyle/>
        <a:p>
          <a:endParaRPr lang="en-GB"/>
        </a:p>
      </dgm:t>
    </dgm:pt>
    <dgm:pt modelId="{4E1457F4-CB4E-4882-A49D-658F29692D27}" type="pres">
      <dgm:prSet presAssocID="{05A63658-6AFC-4501-9FA0-2E36ECC56C34}" presName="connectorText" presStyleLbl="sibTrans2D1" presStyleIdx="2" presStyleCnt="5"/>
      <dgm:spPr/>
      <dgm:t>
        <a:bodyPr/>
        <a:lstStyle/>
        <a:p>
          <a:endParaRPr lang="en-GB"/>
        </a:p>
      </dgm:t>
    </dgm:pt>
    <dgm:pt modelId="{DFA872E7-61E5-4987-86F7-929BCAC6677A}" type="pres">
      <dgm:prSet presAssocID="{53EF2D5D-5378-46A9-B0C6-EC23D073DA9B}" presName="node" presStyleLbl="node1" presStyleIdx="2" presStyleCnt="5">
        <dgm:presLayoutVars>
          <dgm:bulletEnabled val="1"/>
        </dgm:presLayoutVars>
      </dgm:prSet>
      <dgm:spPr/>
      <dgm:t>
        <a:bodyPr/>
        <a:lstStyle/>
        <a:p>
          <a:endParaRPr lang="en-GB"/>
        </a:p>
      </dgm:t>
    </dgm:pt>
    <dgm:pt modelId="{653E3F46-CB80-4FE8-8456-01A379424583}" type="pres">
      <dgm:prSet presAssocID="{BE22F97D-2C72-402E-A8C2-F2C6705E875D}" presName="parTrans" presStyleLbl="sibTrans2D1" presStyleIdx="3" presStyleCnt="5"/>
      <dgm:spPr/>
      <dgm:t>
        <a:bodyPr/>
        <a:lstStyle/>
        <a:p>
          <a:endParaRPr lang="en-GB"/>
        </a:p>
      </dgm:t>
    </dgm:pt>
    <dgm:pt modelId="{829866BD-76A2-4716-8FE4-C554E71B3D1A}" type="pres">
      <dgm:prSet presAssocID="{BE22F97D-2C72-402E-A8C2-F2C6705E875D}" presName="connectorText" presStyleLbl="sibTrans2D1" presStyleIdx="3" presStyleCnt="5"/>
      <dgm:spPr/>
      <dgm:t>
        <a:bodyPr/>
        <a:lstStyle/>
        <a:p>
          <a:endParaRPr lang="en-GB"/>
        </a:p>
      </dgm:t>
    </dgm:pt>
    <dgm:pt modelId="{630B3192-0B5C-426A-A1A2-E0C90785C90E}" type="pres">
      <dgm:prSet presAssocID="{DF85DD2D-AB84-47CA-939D-877D39DF3692}" presName="node" presStyleLbl="node1" presStyleIdx="3" presStyleCnt="5">
        <dgm:presLayoutVars>
          <dgm:bulletEnabled val="1"/>
        </dgm:presLayoutVars>
      </dgm:prSet>
      <dgm:spPr>
        <a:prstGeom prst="ellipse">
          <a:avLst/>
        </a:prstGeom>
      </dgm:spPr>
      <dgm:t>
        <a:bodyPr/>
        <a:lstStyle/>
        <a:p>
          <a:endParaRPr lang="en-GB"/>
        </a:p>
      </dgm:t>
    </dgm:pt>
    <dgm:pt modelId="{6632C7BF-4573-4F87-A3F2-B34AEF4B4BAD}" type="pres">
      <dgm:prSet presAssocID="{603D4573-C439-4AA6-B87F-CA912B52DBDD}" presName="parTrans" presStyleLbl="sibTrans2D1" presStyleIdx="4" presStyleCnt="5"/>
      <dgm:spPr/>
      <dgm:t>
        <a:bodyPr/>
        <a:lstStyle/>
        <a:p>
          <a:endParaRPr lang="en-GB"/>
        </a:p>
      </dgm:t>
    </dgm:pt>
    <dgm:pt modelId="{C8E75C2C-B080-4AA2-BBFA-839556784824}" type="pres">
      <dgm:prSet presAssocID="{603D4573-C439-4AA6-B87F-CA912B52DBDD}" presName="connectorText" presStyleLbl="sibTrans2D1" presStyleIdx="4" presStyleCnt="5"/>
      <dgm:spPr/>
      <dgm:t>
        <a:bodyPr/>
        <a:lstStyle/>
        <a:p>
          <a:endParaRPr lang="en-GB"/>
        </a:p>
      </dgm:t>
    </dgm:pt>
    <dgm:pt modelId="{95CCC3EA-3FCF-4641-85CF-BC0A610AACEA}" type="pres">
      <dgm:prSet presAssocID="{CEDBA3D4-6AEA-4ECA-9688-8F4C410E984A}" presName="node" presStyleLbl="node1" presStyleIdx="4" presStyleCnt="5">
        <dgm:presLayoutVars>
          <dgm:bulletEnabled val="1"/>
        </dgm:presLayoutVars>
      </dgm:prSet>
      <dgm:spPr/>
      <dgm:t>
        <a:bodyPr/>
        <a:lstStyle/>
        <a:p>
          <a:endParaRPr lang="en-GB"/>
        </a:p>
      </dgm:t>
    </dgm:pt>
  </dgm:ptLst>
  <dgm:cxnLst>
    <dgm:cxn modelId="{5FAE86A8-32D9-4D0F-90F1-8CC730E7D4D9}" type="presOf" srcId="{603D4573-C439-4AA6-B87F-CA912B52DBDD}" destId="{6632C7BF-4573-4F87-A3F2-B34AEF4B4BAD}" srcOrd="0" destOrd="0" presId="urn:microsoft.com/office/officeart/2005/8/layout/radial5"/>
    <dgm:cxn modelId="{2B0F5170-6950-4FA1-8C9F-9840CE4F08C5}" type="presOf" srcId="{05A63658-6AFC-4501-9FA0-2E36ECC56C34}" destId="{C83BB040-97D5-42FF-9D4C-3DBB45074D28}" srcOrd="0" destOrd="0" presId="urn:microsoft.com/office/officeart/2005/8/layout/radial5"/>
    <dgm:cxn modelId="{77FCA9CF-CC36-49D8-9350-85BDB6AF7D29}" type="presOf" srcId="{DF85DD2D-AB84-47CA-939D-877D39DF3692}" destId="{630B3192-0B5C-426A-A1A2-E0C90785C90E}" srcOrd="0" destOrd="0" presId="urn:microsoft.com/office/officeart/2005/8/layout/radial5"/>
    <dgm:cxn modelId="{1F6D661B-9289-4615-B14D-E5BFC77CB5C2}" srcId="{55D6FA8F-09F4-40B5-A51A-A9A801563875}" destId="{CEDBA3D4-6AEA-4ECA-9688-8F4C410E984A}" srcOrd="4" destOrd="0" parTransId="{603D4573-C439-4AA6-B87F-CA912B52DBDD}" sibTransId="{63A7132B-A7A6-4BA6-9894-E051F3F056B8}"/>
    <dgm:cxn modelId="{C5FEFB2A-5967-4DDF-901B-E5CFB31F834E}" type="presOf" srcId="{F45D1825-B053-46B8-9179-3B11A422CA62}" destId="{E705D146-5ACF-47CA-B166-48372487CB5E}" srcOrd="0" destOrd="0" presId="urn:microsoft.com/office/officeart/2005/8/layout/radial5"/>
    <dgm:cxn modelId="{F389322F-8B2E-4E3A-AF1C-6D145973BD90}" type="presOf" srcId="{2460570C-B5AF-4A93-BC5D-B6C9B8C875A3}" destId="{52F3E0CD-94D9-4530-AC84-FBE439BADB09}" srcOrd="0" destOrd="0" presId="urn:microsoft.com/office/officeart/2005/8/layout/radial5"/>
    <dgm:cxn modelId="{4E41AD7C-06CE-44CB-A48F-65240ACD5293}" srcId="{55D6FA8F-09F4-40B5-A51A-A9A801563875}" destId="{DF85DD2D-AB84-47CA-939D-877D39DF3692}" srcOrd="3" destOrd="0" parTransId="{BE22F97D-2C72-402E-A8C2-F2C6705E875D}" sibTransId="{F9E879ED-CC45-4A7B-9359-EE01B8770258}"/>
    <dgm:cxn modelId="{82BB876A-771F-47E3-BBF3-D598AC647822}" srcId="{55D6FA8F-09F4-40B5-A51A-A9A801563875}" destId="{53EF2D5D-5378-46A9-B0C6-EC23D073DA9B}" srcOrd="2" destOrd="0" parTransId="{05A63658-6AFC-4501-9FA0-2E36ECC56C34}" sibTransId="{7EDA9173-89E0-4D43-B988-3BDE49277627}"/>
    <dgm:cxn modelId="{AC2ED659-7EBD-4D7F-8B74-353FB30707A1}" type="presOf" srcId="{BE22F97D-2C72-402E-A8C2-F2C6705E875D}" destId="{653E3F46-CB80-4FE8-8456-01A379424583}" srcOrd="0" destOrd="0" presId="urn:microsoft.com/office/officeart/2005/8/layout/radial5"/>
    <dgm:cxn modelId="{97E55257-7C05-4E8E-846F-53E3013D2378}" type="presOf" srcId="{603D4573-C439-4AA6-B87F-CA912B52DBDD}" destId="{C8E75C2C-B080-4AA2-BBFA-839556784824}" srcOrd="1" destOrd="0" presId="urn:microsoft.com/office/officeart/2005/8/layout/radial5"/>
    <dgm:cxn modelId="{80E1502C-9DA9-40E0-AC90-23F4DE3BBF1D}" srcId="{2460570C-B5AF-4A93-BC5D-B6C9B8C875A3}" destId="{55D6FA8F-09F4-40B5-A51A-A9A801563875}" srcOrd="0" destOrd="0" parTransId="{06353C1D-658C-4AC7-9DED-6781E7E9604F}" sibTransId="{6C3A68D9-5233-4E66-BBE9-F83B1B63D517}"/>
    <dgm:cxn modelId="{9A3CEDEF-035E-4A24-9FCE-174771014B42}" type="presOf" srcId="{9976F2AE-48EF-4349-B6A4-BB2169101AB8}" destId="{A76C35B7-9814-4EF9-9B1E-50111D7170D3}" srcOrd="0" destOrd="0" presId="urn:microsoft.com/office/officeart/2005/8/layout/radial5"/>
    <dgm:cxn modelId="{252A416C-E299-4DBA-B463-DE4301F02F45}" type="presOf" srcId="{53EF2D5D-5378-46A9-B0C6-EC23D073DA9B}" destId="{DFA872E7-61E5-4987-86F7-929BCAC6677A}" srcOrd="0" destOrd="0" presId="urn:microsoft.com/office/officeart/2005/8/layout/radial5"/>
    <dgm:cxn modelId="{539D2F98-BC9C-40D3-BB82-0CA182BCC9D3}" type="presOf" srcId="{55D6FA8F-09F4-40B5-A51A-A9A801563875}" destId="{34AC54BF-A4E5-46E6-9C9A-900AA37ECD38}" srcOrd="0" destOrd="0" presId="urn:microsoft.com/office/officeart/2005/8/layout/radial5"/>
    <dgm:cxn modelId="{D19F3C69-4F80-4DF6-B69E-8A22843C7759}" type="presOf" srcId="{CEDBA3D4-6AEA-4ECA-9688-8F4C410E984A}" destId="{95CCC3EA-3FCF-4641-85CF-BC0A610AACEA}" srcOrd="0" destOrd="0" presId="urn:microsoft.com/office/officeart/2005/8/layout/radial5"/>
    <dgm:cxn modelId="{F7C6815D-0ABB-485C-8279-15FA025214F0}" srcId="{55D6FA8F-09F4-40B5-A51A-A9A801563875}" destId="{3E458FA6-CD40-4FF7-BB6F-097422C3040B}" srcOrd="0" destOrd="0" parTransId="{EE37354F-52FF-4CBE-AECB-7DB81C3854D7}" sibTransId="{D55C54C6-02AB-40B0-B323-2CE88C7F3E76}"/>
    <dgm:cxn modelId="{22A07AF7-11A9-4298-9B09-0DBEEE9FE914}" srcId="{55D6FA8F-09F4-40B5-A51A-A9A801563875}" destId="{F45D1825-B053-46B8-9179-3B11A422CA62}" srcOrd="1" destOrd="0" parTransId="{9976F2AE-48EF-4349-B6A4-BB2169101AB8}" sibTransId="{24596FD7-0897-44D8-9521-82678F50F72C}"/>
    <dgm:cxn modelId="{84294C55-95E6-4592-B0C8-E49FE835A6F5}" type="presOf" srcId="{05A63658-6AFC-4501-9FA0-2E36ECC56C34}" destId="{4E1457F4-CB4E-4882-A49D-658F29692D27}" srcOrd="1" destOrd="0" presId="urn:microsoft.com/office/officeart/2005/8/layout/radial5"/>
    <dgm:cxn modelId="{B49440EA-154B-4C37-AC3E-78150CB9EA01}" type="presOf" srcId="{EE37354F-52FF-4CBE-AECB-7DB81C3854D7}" destId="{02A1CB98-7F61-48B6-A6EE-A9D3E052897A}" srcOrd="1" destOrd="0" presId="urn:microsoft.com/office/officeart/2005/8/layout/radial5"/>
    <dgm:cxn modelId="{CBD72916-AC81-4A6D-97F2-05E39BB33615}" type="presOf" srcId="{EE37354F-52FF-4CBE-AECB-7DB81C3854D7}" destId="{2F738F81-0FBE-46BD-B3E1-51D02D35CF75}" srcOrd="0" destOrd="0" presId="urn:microsoft.com/office/officeart/2005/8/layout/radial5"/>
    <dgm:cxn modelId="{400D27BB-1F2C-492C-8B79-DCA8F6EC5233}" type="presOf" srcId="{3E458FA6-CD40-4FF7-BB6F-097422C3040B}" destId="{B8B34F4D-61CB-4F8F-89DD-7EA5D1BD33D4}" srcOrd="0" destOrd="0" presId="urn:microsoft.com/office/officeart/2005/8/layout/radial5"/>
    <dgm:cxn modelId="{2B441139-4478-4D3D-A022-485135245B95}" type="presOf" srcId="{BE22F97D-2C72-402E-A8C2-F2C6705E875D}" destId="{829866BD-76A2-4716-8FE4-C554E71B3D1A}" srcOrd="1" destOrd="0" presId="urn:microsoft.com/office/officeart/2005/8/layout/radial5"/>
    <dgm:cxn modelId="{D03C0389-2058-4770-9F03-3CDCC504E663}" type="presOf" srcId="{9976F2AE-48EF-4349-B6A4-BB2169101AB8}" destId="{EF133799-70A8-4B02-BC2E-FF08926055AD}" srcOrd="1" destOrd="0" presId="urn:microsoft.com/office/officeart/2005/8/layout/radial5"/>
    <dgm:cxn modelId="{BE61F378-C80A-4D81-9922-30EE2A781409}" type="presParOf" srcId="{52F3E0CD-94D9-4530-AC84-FBE439BADB09}" destId="{34AC54BF-A4E5-46E6-9C9A-900AA37ECD38}" srcOrd="0" destOrd="0" presId="urn:microsoft.com/office/officeart/2005/8/layout/radial5"/>
    <dgm:cxn modelId="{9AC92AD1-DB7C-480C-8B9E-3CB89556DA3F}" type="presParOf" srcId="{52F3E0CD-94D9-4530-AC84-FBE439BADB09}" destId="{2F738F81-0FBE-46BD-B3E1-51D02D35CF75}" srcOrd="1" destOrd="0" presId="urn:microsoft.com/office/officeart/2005/8/layout/radial5"/>
    <dgm:cxn modelId="{80C6D6F2-5BB6-4DB3-B671-57A2032AECFD}" type="presParOf" srcId="{2F738F81-0FBE-46BD-B3E1-51D02D35CF75}" destId="{02A1CB98-7F61-48B6-A6EE-A9D3E052897A}" srcOrd="0" destOrd="0" presId="urn:microsoft.com/office/officeart/2005/8/layout/radial5"/>
    <dgm:cxn modelId="{8B2433E0-BE1E-46D1-9BBB-5CDB42F8CED5}" type="presParOf" srcId="{52F3E0CD-94D9-4530-AC84-FBE439BADB09}" destId="{B8B34F4D-61CB-4F8F-89DD-7EA5D1BD33D4}" srcOrd="2" destOrd="0" presId="urn:microsoft.com/office/officeart/2005/8/layout/radial5"/>
    <dgm:cxn modelId="{188AB7AB-9FFA-426C-BE27-056AEA3C7594}" type="presParOf" srcId="{52F3E0CD-94D9-4530-AC84-FBE439BADB09}" destId="{A76C35B7-9814-4EF9-9B1E-50111D7170D3}" srcOrd="3" destOrd="0" presId="urn:microsoft.com/office/officeart/2005/8/layout/radial5"/>
    <dgm:cxn modelId="{127D9048-07DB-426F-A7E7-4A4B491A5187}" type="presParOf" srcId="{A76C35B7-9814-4EF9-9B1E-50111D7170D3}" destId="{EF133799-70A8-4B02-BC2E-FF08926055AD}" srcOrd="0" destOrd="0" presId="urn:microsoft.com/office/officeart/2005/8/layout/radial5"/>
    <dgm:cxn modelId="{E355D588-0445-4058-BA53-E3FAC89BDE52}" type="presParOf" srcId="{52F3E0CD-94D9-4530-AC84-FBE439BADB09}" destId="{E705D146-5ACF-47CA-B166-48372487CB5E}" srcOrd="4" destOrd="0" presId="urn:microsoft.com/office/officeart/2005/8/layout/radial5"/>
    <dgm:cxn modelId="{691F2BC5-9D94-4CD2-BE7A-7670CC559801}" type="presParOf" srcId="{52F3E0CD-94D9-4530-AC84-FBE439BADB09}" destId="{C83BB040-97D5-42FF-9D4C-3DBB45074D28}" srcOrd="5" destOrd="0" presId="urn:microsoft.com/office/officeart/2005/8/layout/radial5"/>
    <dgm:cxn modelId="{B9536227-2200-4ADC-91D6-A280992B3A9D}" type="presParOf" srcId="{C83BB040-97D5-42FF-9D4C-3DBB45074D28}" destId="{4E1457F4-CB4E-4882-A49D-658F29692D27}" srcOrd="0" destOrd="0" presId="urn:microsoft.com/office/officeart/2005/8/layout/radial5"/>
    <dgm:cxn modelId="{78EA7B38-EE76-4C94-9C36-969C1B2392AA}" type="presParOf" srcId="{52F3E0CD-94D9-4530-AC84-FBE439BADB09}" destId="{DFA872E7-61E5-4987-86F7-929BCAC6677A}" srcOrd="6" destOrd="0" presId="urn:microsoft.com/office/officeart/2005/8/layout/radial5"/>
    <dgm:cxn modelId="{665B6AC9-20BB-443B-9F8E-7C7A44522423}" type="presParOf" srcId="{52F3E0CD-94D9-4530-AC84-FBE439BADB09}" destId="{653E3F46-CB80-4FE8-8456-01A379424583}" srcOrd="7" destOrd="0" presId="urn:microsoft.com/office/officeart/2005/8/layout/radial5"/>
    <dgm:cxn modelId="{F88FB8AC-C6F8-4EF4-BF12-7F775DC4CA78}" type="presParOf" srcId="{653E3F46-CB80-4FE8-8456-01A379424583}" destId="{829866BD-76A2-4716-8FE4-C554E71B3D1A}" srcOrd="0" destOrd="0" presId="urn:microsoft.com/office/officeart/2005/8/layout/radial5"/>
    <dgm:cxn modelId="{98AB86E0-5F24-4D20-8FC0-09843F8AD20D}" type="presParOf" srcId="{52F3E0CD-94D9-4530-AC84-FBE439BADB09}" destId="{630B3192-0B5C-426A-A1A2-E0C90785C90E}" srcOrd="8" destOrd="0" presId="urn:microsoft.com/office/officeart/2005/8/layout/radial5"/>
    <dgm:cxn modelId="{51E24080-A9F7-4DC0-AE23-100E01F44E0F}" type="presParOf" srcId="{52F3E0CD-94D9-4530-AC84-FBE439BADB09}" destId="{6632C7BF-4573-4F87-A3F2-B34AEF4B4BAD}" srcOrd="9" destOrd="0" presId="urn:microsoft.com/office/officeart/2005/8/layout/radial5"/>
    <dgm:cxn modelId="{2870F34E-EB0E-44A4-BFBC-00547E039619}" type="presParOf" srcId="{6632C7BF-4573-4F87-A3F2-B34AEF4B4BAD}" destId="{C8E75C2C-B080-4AA2-BBFA-839556784824}" srcOrd="0" destOrd="0" presId="urn:microsoft.com/office/officeart/2005/8/layout/radial5"/>
    <dgm:cxn modelId="{421C37EB-88EF-4BE9-92DD-E1FB4D9E4410}" type="presParOf" srcId="{52F3E0CD-94D9-4530-AC84-FBE439BADB09}" destId="{95CCC3EA-3FCF-4641-85CF-BC0A610AACEA}" srcOrd="10"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38202D40-2C4E-4725-BAE3-0D4EBB1575F5}" type="datetimeFigureOut">
              <a:rPr lang="en-GB" smtClean="0"/>
              <a:t>08/12/2016</a:t>
            </a:fld>
            <a:endParaRPr lang="en-GB"/>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6E7E4162-BB4E-4CBA-B568-1C889C80545E}" type="slidenum">
              <a:rPr lang="en-GB" smtClean="0"/>
              <a:t>‹#›</a:t>
            </a:fld>
            <a:endParaRPr lang="en-GB"/>
          </a:p>
        </p:txBody>
      </p:sp>
    </p:spTree>
    <p:extLst>
      <p:ext uri="{BB962C8B-B14F-4D97-AF65-F5344CB8AC3E}">
        <p14:creationId xmlns:p14="http://schemas.microsoft.com/office/powerpoint/2010/main" val="264171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E7E4162-BB4E-4CBA-B568-1C889C80545E}" type="slidenum">
              <a:rPr lang="en-GB" smtClean="0"/>
              <a:t>2</a:t>
            </a:fld>
            <a:endParaRPr lang="en-GB"/>
          </a:p>
        </p:txBody>
      </p:sp>
    </p:spTree>
    <p:extLst>
      <p:ext uri="{BB962C8B-B14F-4D97-AF65-F5344CB8AC3E}">
        <p14:creationId xmlns:p14="http://schemas.microsoft.com/office/powerpoint/2010/main" val="33354514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GB"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dirty="0"/>
          </a:p>
        </p:txBody>
      </p:sp>
      <p:sp>
        <p:nvSpPr>
          <p:cNvPr id="4" name="Date Placeholder 3"/>
          <p:cNvSpPr>
            <a:spLocks noGrp="1"/>
          </p:cNvSpPr>
          <p:nvPr>
            <p:ph type="dt" sz="half" idx="10"/>
          </p:nvPr>
        </p:nvSpPr>
        <p:spPr/>
        <p:txBody>
          <a:bodyPr/>
          <a:lstStyle/>
          <a:p>
            <a:fld id="{04AF466F-BDA4-4F18-9C7B-FF0A9A1B0E80}" type="datetime1">
              <a:rPr lang="en-US" smtClean="0"/>
              <a:pPr/>
              <a:t>12/8/2016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dirty="0"/>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5869305" y="5258527"/>
            <a:ext cx="2360295" cy="131254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1CEF607B-A47E-422C-9BEF-122CCDB7C526}" type="datetime1">
              <a:rPr lang="en-US" smtClean="0"/>
              <a:pPr/>
              <a:t>12/8/2016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dirty="0"/>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6785313" y="5795835"/>
            <a:ext cx="1416177" cy="787527"/>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GB"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63A9A7CB-BEE6-4F99-898E-913F06E8E125}" type="datetime1">
              <a:rPr lang="en-US" smtClean="0"/>
              <a:pPr/>
              <a:t>12/8/2016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5" name="Date Placeholder 4"/>
          <p:cNvSpPr>
            <a:spLocks noGrp="1"/>
          </p:cNvSpPr>
          <p:nvPr>
            <p:ph type="dt" sz="half" idx="10"/>
          </p:nvPr>
        </p:nvSpPr>
        <p:spPr/>
        <p:txBody>
          <a:bodyPr/>
          <a:lstStyle/>
          <a:p>
            <a:fld id="{B6EE300C-6FC5-4FC3-AF1A-075E4F50620D}" type="datetime1">
              <a:rPr lang="en-US" smtClean="0"/>
              <a:pPr/>
              <a:t>12/8/2016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F50D295D-4A77-4DEB-B04C-9F4282A8BC04}" type="datetime1">
              <a:rPr lang="en-US" smtClean="0"/>
              <a:pPr/>
              <a:t>12/8/2016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E2D2B3B-882E-40F3-A32F-6DD51691504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02B28685-4D0C-42D5-8013-B5904CD1FCBC}" type="datetime1">
              <a:rPr lang="en-US" smtClean="0"/>
              <a:pPr/>
              <a:t>12/8/2016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E2D2B3B-882E-40F3-A32F-6DD51691504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F226C0-9885-4BA9-BBFA-A52CBFEBB775}" type="datetime1">
              <a:rPr lang="en-US" smtClean="0"/>
              <a:pPr/>
              <a:t>12/8/2016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E2D2B3B-882E-40F3-A32F-6DD51691504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GB"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BEE1B38-C5EB-4D66-9137-0AFE9CDEDE8F}" type="datetime1">
              <a:rPr lang="en-US" smtClean="0"/>
              <a:pPr/>
              <a:t>12/8/2016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dirty="0"/>
          </a:p>
        </p:txBody>
      </p:sp>
      <p:sp>
        <p:nvSpPr>
          <p:cNvPr id="9" name="Content Placeholder 8"/>
          <p:cNvSpPr>
            <a:spLocks noGrp="1"/>
          </p:cNvSpPr>
          <p:nvPr>
            <p:ph sz="quarter" idx="13"/>
          </p:nvPr>
        </p:nvSpPr>
        <p:spPr>
          <a:xfrm>
            <a:off x="304800" y="381000"/>
            <a:ext cx="7772400" cy="4942840"/>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GB"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smtClean="0"/>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8" name="Date Placeholder 7"/>
          <p:cNvSpPr>
            <a:spLocks noGrp="1"/>
          </p:cNvSpPr>
          <p:nvPr>
            <p:ph type="dt" sz="half" idx="10"/>
          </p:nvPr>
        </p:nvSpPr>
        <p:spPr/>
        <p:txBody>
          <a:bodyPr/>
          <a:lstStyle/>
          <a:p>
            <a:fld id="{327B613C-1AD7-49D3-885D-F654C5CDBAA6}" type="datetime1">
              <a:rPr lang="en-US" smtClean="0"/>
              <a:pPr/>
              <a:t>12/8/2016</a:t>
            </a:fld>
            <a:endParaRPr lang="en-US" dirty="0"/>
          </a:p>
        </p:txBody>
      </p:sp>
      <p:sp>
        <p:nvSpPr>
          <p:cNvPr id="9" name="Slide Number Placeholder 8"/>
          <p:cNvSpPr>
            <a:spLocks noGrp="1"/>
          </p:cNvSpPr>
          <p:nvPr>
            <p:ph type="sldNum" sz="quarter" idx="11"/>
          </p:nvPr>
        </p:nvSpPr>
        <p:spPr/>
        <p:txBody>
          <a:bodyPr/>
          <a:lstStyle/>
          <a:p>
            <a:fld id="{6E2D2B3B-882E-40F3-A32F-6DD516915044}" type="slidenum">
              <a:rPr lang="en-US" smtClean="0"/>
              <a:pPr/>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58FB4290-6522-4139-852E-05BD9E7F0D2E}" type="datetime1">
              <a:rPr lang="en-US" smtClean="0"/>
              <a:pPr/>
              <a:t>12/8/2016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GB"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AAB955F9-81EA-47C5-8059-9E5C2B437C70}" type="datetime1">
              <a:rPr lang="en-US" smtClean="0"/>
              <a:pPr/>
              <a:t>12/8/2016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GB"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6E2D2B3B-882E-40F3-A32F-6DD516915044}" type="slidenum">
              <a:rPr lang="en-US" smtClean="0"/>
              <a:pPr/>
              <a:t>‹#›</a:t>
            </a:fld>
            <a:endParaRPr lang="en-US"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327B613C-1AD7-49D3-885D-F654C5CDBAA6}" type="datetime1">
              <a:rPr lang="en-US" smtClean="0"/>
              <a:pPr/>
              <a:t>12/8/2016</a:t>
            </a:fld>
            <a:endParaRPr lang="en-US" dirty="0"/>
          </a:p>
        </p:txBody>
      </p:sp>
      <p:pic>
        <p:nvPicPr>
          <p:cNvPr id="9" name="Picture 8" descr="US_SPRU – Science_Policy_Research_Unit_RGB_Flint.jpg"/>
          <p:cNvPicPr>
            <a:picLocks noChangeAspect="1"/>
          </p:cNvPicPr>
          <p:nvPr userDrawn="1"/>
        </p:nvPicPr>
        <p:blipFill>
          <a:blip r:embed="rId13" cstate="email">
            <a:extLst>
              <a:ext uri="{28A0092B-C50C-407E-A947-70E740481C1C}">
                <a14:useLocalDpi xmlns:a14="http://schemas.microsoft.com/office/drawing/2010/main" val="0"/>
              </a:ext>
            </a:extLst>
          </a:blip>
          <a:stretch>
            <a:fillRect/>
          </a:stretch>
        </p:blipFill>
        <p:spPr>
          <a:xfrm>
            <a:off x="368590" y="5763077"/>
            <a:ext cx="2043555" cy="818245"/>
          </a:xfrm>
          <a:prstGeom prst="rect">
            <a:avLst/>
          </a:prstGeom>
        </p:spPr>
      </p:pic>
    </p:spTree>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 id="2147483960" r:id="rId10"/>
    <p:sldLayoutId id="2147483961" r:id="rId11"/>
  </p:sldLayoutIdLst>
  <p:hf sldNum="0"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2110" y="1163413"/>
            <a:ext cx="7772400" cy="1470025"/>
          </a:xfrm>
        </p:spPr>
        <p:txBody>
          <a:bodyPr anchor="ctr"/>
          <a:lstStyle/>
          <a:p>
            <a:pPr algn="ctr"/>
            <a:r>
              <a:rPr lang="en-GB" sz="3600" b="1" dirty="0" smtClean="0">
                <a:solidFill>
                  <a:schemeClr val="tx1"/>
                </a:solidFill>
              </a:rPr>
              <a:t>Futures of Personal Mobility: </a:t>
            </a:r>
            <a:br>
              <a:rPr lang="en-GB" sz="3600" b="1" dirty="0" smtClean="0">
                <a:solidFill>
                  <a:schemeClr val="tx1"/>
                </a:solidFill>
              </a:rPr>
            </a:br>
            <a:r>
              <a:rPr lang="en-GB" sz="3600" b="1" dirty="0" smtClean="0">
                <a:solidFill>
                  <a:schemeClr val="tx1"/>
                </a:solidFill>
              </a:rPr>
              <a:t>A Tale of Two Innovations</a:t>
            </a:r>
            <a:endParaRPr lang="en-GB" sz="3600" b="1" i="1" dirty="0">
              <a:solidFill>
                <a:schemeClr val="tx1"/>
              </a:solidFill>
            </a:endParaRPr>
          </a:p>
        </p:txBody>
      </p:sp>
      <p:sp>
        <p:nvSpPr>
          <p:cNvPr id="3" name="Subtitle 2"/>
          <p:cNvSpPr>
            <a:spLocks noGrp="1"/>
          </p:cNvSpPr>
          <p:nvPr>
            <p:ph type="subTitle" idx="1"/>
          </p:nvPr>
        </p:nvSpPr>
        <p:spPr>
          <a:xfrm>
            <a:off x="1014246" y="2802542"/>
            <a:ext cx="6400800" cy="1415748"/>
          </a:xfrm>
        </p:spPr>
        <p:txBody>
          <a:bodyPr/>
          <a:lstStyle/>
          <a:p>
            <a:pPr algn="ctr"/>
            <a:r>
              <a:rPr lang="en-GB" sz="2400" b="1" dirty="0" smtClean="0">
                <a:solidFill>
                  <a:schemeClr val="accent1"/>
                </a:solidFill>
              </a:rPr>
              <a:t>Dr Noam Bergman</a:t>
            </a:r>
          </a:p>
          <a:p>
            <a:pPr algn="ctr"/>
            <a:r>
              <a:rPr lang="en-GB" sz="2400" b="1" dirty="0" smtClean="0">
                <a:solidFill>
                  <a:schemeClr val="accent1"/>
                </a:solidFill>
              </a:rPr>
              <a:t>Innovations for Sustainable Mobility</a:t>
            </a:r>
          </a:p>
          <a:p>
            <a:pPr algn="ctr"/>
            <a:r>
              <a:rPr lang="en-GB" sz="2400" b="1" dirty="0" smtClean="0">
                <a:solidFill>
                  <a:schemeClr val="accent1"/>
                </a:solidFill>
              </a:rPr>
              <a:t>Nottingham</a:t>
            </a:r>
          </a:p>
          <a:p>
            <a:pPr algn="ctr"/>
            <a:r>
              <a:rPr lang="en-GB" sz="2400" b="1" dirty="0" smtClean="0">
                <a:solidFill>
                  <a:schemeClr val="accent1"/>
                </a:solidFill>
              </a:rPr>
              <a:t>25 November 2016</a:t>
            </a:r>
            <a:endParaRPr lang="en-GB" dirty="0" smtClean="0">
              <a:solidFill>
                <a:schemeClr val="accent1"/>
              </a:solidFill>
            </a:endParaRPr>
          </a:p>
          <a:p>
            <a:pPr algn="ctr"/>
            <a:endParaRPr lang="en-GB" dirty="0">
              <a:solidFill>
                <a:schemeClr val="accent1"/>
              </a:solidFill>
            </a:endParaRPr>
          </a:p>
        </p:txBody>
      </p:sp>
      <p:pic>
        <p:nvPicPr>
          <p:cNvPr id="5" name="Picture 4" descr="US_SPRU – Science_Policy_Research_Unit_RGB_Flint.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68590" y="5763077"/>
            <a:ext cx="2043555" cy="818245"/>
          </a:xfrm>
          <a:prstGeom prst="rect">
            <a:avLst/>
          </a:prstGeom>
        </p:spPr>
      </p:pic>
    </p:spTree>
    <p:extLst>
      <p:ext uri="{BB962C8B-B14F-4D97-AF65-F5344CB8AC3E}">
        <p14:creationId xmlns:p14="http://schemas.microsoft.com/office/powerpoint/2010/main" val="40712082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solidFill>
                  <a:schemeClr val="tx1"/>
                </a:solidFill>
              </a:rPr>
              <a:t>Outline</a:t>
            </a:r>
            <a:endParaRPr lang="en-GB" sz="4000" dirty="0">
              <a:solidFill>
                <a:schemeClr val="tx1"/>
              </a:solidFill>
            </a:endParaRPr>
          </a:p>
        </p:txBody>
      </p:sp>
      <p:sp>
        <p:nvSpPr>
          <p:cNvPr id="3" name="Content Placeholder 2"/>
          <p:cNvSpPr>
            <a:spLocks noGrp="1"/>
          </p:cNvSpPr>
          <p:nvPr>
            <p:ph idx="1"/>
          </p:nvPr>
        </p:nvSpPr>
        <p:spPr>
          <a:xfrm>
            <a:off x="457200" y="1558635"/>
            <a:ext cx="7620000" cy="4800600"/>
          </a:xfrm>
        </p:spPr>
        <p:txBody>
          <a:bodyPr>
            <a:normAutofit/>
          </a:bodyPr>
          <a:lstStyle/>
          <a:p>
            <a:pPr marL="571500" indent="-457200">
              <a:buFont typeface="+mj-lt"/>
              <a:buAutoNum type="arabicPeriod"/>
            </a:pPr>
            <a:r>
              <a:rPr lang="en-GB" sz="2400" dirty="0" smtClean="0">
                <a:solidFill>
                  <a:srgbClr val="339933"/>
                </a:solidFill>
              </a:rPr>
              <a:t>Introduction</a:t>
            </a:r>
            <a:r>
              <a:rPr lang="en-GB" sz="2400" dirty="0" smtClean="0"/>
              <a:t> – context and project overview</a:t>
            </a:r>
          </a:p>
          <a:p>
            <a:pPr marL="571500" indent="-457200">
              <a:buFont typeface="+mj-lt"/>
              <a:buAutoNum type="arabicPeriod"/>
            </a:pPr>
            <a:r>
              <a:rPr lang="en-GB" sz="2400" dirty="0" smtClean="0">
                <a:solidFill>
                  <a:srgbClr val="7030A0"/>
                </a:solidFill>
              </a:rPr>
              <a:t>Imagining the future</a:t>
            </a:r>
            <a:r>
              <a:rPr lang="en-GB" sz="2400" dirty="0" smtClean="0"/>
              <a:t> – people, behaviour, mobility</a:t>
            </a:r>
          </a:p>
          <a:p>
            <a:pPr marL="571500" indent="-457200">
              <a:buFont typeface="+mj-lt"/>
              <a:buAutoNum type="arabicPeriod"/>
            </a:pPr>
            <a:r>
              <a:rPr lang="en-GB" sz="2400" dirty="0" smtClean="0">
                <a:solidFill>
                  <a:srgbClr val="0070C0"/>
                </a:solidFill>
              </a:rPr>
              <a:t>Incumbent strategies</a:t>
            </a:r>
            <a:r>
              <a:rPr lang="en-GB" sz="2400" dirty="0" smtClean="0"/>
              <a:t> – what can we deduce or infer</a:t>
            </a:r>
          </a:p>
          <a:p>
            <a:pPr marL="571500" indent="-457200">
              <a:buFont typeface="+mj-lt"/>
              <a:buAutoNum type="arabicPeriod"/>
            </a:pPr>
            <a:r>
              <a:rPr lang="en-GB" sz="2400" dirty="0" smtClean="0">
                <a:solidFill>
                  <a:srgbClr val="002060"/>
                </a:solidFill>
              </a:rPr>
              <a:t>Conclusions</a:t>
            </a:r>
          </a:p>
        </p:txBody>
      </p:sp>
    </p:spTree>
    <p:extLst>
      <p:ext uri="{BB962C8B-B14F-4D97-AF65-F5344CB8AC3E}">
        <p14:creationId xmlns:p14="http://schemas.microsoft.com/office/powerpoint/2010/main" val="19235426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solidFill>
                  <a:srgbClr val="339933"/>
                </a:solidFill>
              </a:rPr>
              <a:t>Future Visions </a:t>
            </a:r>
            <a:r>
              <a:rPr lang="en-GB" sz="4000" dirty="0">
                <a:solidFill>
                  <a:srgbClr val="339933"/>
                </a:solidFill>
              </a:rPr>
              <a:t>of Personal Mobility</a:t>
            </a:r>
          </a:p>
        </p:txBody>
      </p:sp>
      <p:sp>
        <p:nvSpPr>
          <p:cNvPr id="3" name="Content Placeholder 2"/>
          <p:cNvSpPr>
            <a:spLocks noGrp="1"/>
          </p:cNvSpPr>
          <p:nvPr>
            <p:ph idx="1"/>
          </p:nvPr>
        </p:nvSpPr>
        <p:spPr>
          <a:xfrm>
            <a:off x="457200" y="1558635"/>
            <a:ext cx="7620000" cy="4800600"/>
          </a:xfrm>
        </p:spPr>
        <p:txBody>
          <a:bodyPr>
            <a:normAutofit/>
          </a:bodyPr>
          <a:lstStyle/>
          <a:p>
            <a:pPr marL="114300" indent="0">
              <a:buNone/>
            </a:pPr>
            <a:r>
              <a:rPr lang="en-US" sz="2400" dirty="0" smtClean="0"/>
              <a:t>A CIED project which focuses on the questions:</a:t>
            </a:r>
          </a:p>
          <a:p>
            <a:pPr marL="571500" indent="-457200">
              <a:buFont typeface="+mj-lt"/>
              <a:buAutoNum type="arabicPeriod"/>
            </a:pPr>
            <a:r>
              <a:rPr lang="en-US" sz="2400" dirty="0" smtClean="0"/>
              <a:t>How do visions of the future portray </a:t>
            </a:r>
            <a:r>
              <a:rPr lang="en-US" sz="2400" dirty="0"/>
              <a:t>changes in </a:t>
            </a:r>
            <a:r>
              <a:rPr lang="en-US" sz="2400" dirty="0" smtClean="0"/>
              <a:t>UK personal mobility? </a:t>
            </a:r>
          </a:p>
          <a:p>
            <a:pPr marL="571500" indent="-457200">
              <a:buFont typeface="+mj-lt"/>
              <a:buAutoNum type="arabicPeriod"/>
            </a:pPr>
            <a:r>
              <a:rPr lang="en-US" sz="2400" dirty="0" smtClean="0"/>
              <a:t>What innovations are considered in these visions?</a:t>
            </a:r>
            <a:endParaRPr lang="en-US" sz="2400" dirty="0"/>
          </a:p>
          <a:p>
            <a:pPr marL="571500" indent="-457200">
              <a:buFont typeface="+mj-lt"/>
              <a:buAutoNum type="arabicPeriod"/>
            </a:pPr>
            <a:r>
              <a:rPr lang="en-US" sz="2400" dirty="0" smtClean="0"/>
              <a:t>How are people and </a:t>
            </a:r>
            <a:r>
              <a:rPr lang="en-GB" sz="2400" dirty="0" smtClean="0"/>
              <a:t>behaviour</a:t>
            </a:r>
            <a:r>
              <a:rPr lang="en-US" sz="2400" dirty="0" smtClean="0"/>
              <a:t> portrayed?</a:t>
            </a:r>
          </a:p>
          <a:p>
            <a:pPr marL="114300" indent="0">
              <a:buNone/>
            </a:pPr>
            <a:endParaRPr lang="en-GB" sz="2400" dirty="0" smtClean="0"/>
          </a:p>
          <a:p>
            <a:pPr marL="114300" indent="0">
              <a:buNone/>
            </a:pPr>
            <a:r>
              <a:rPr lang="en-GB" sz="2400" dirty="0"/>
              <a:t>	</a:t>
            </a:r>
            <a:r>
              <a:rPr lang="en-GB" sz="2400" dirty="0" smtClean="0"/>
              <a:t>   </a:t>
            </a:r>
            <a:r>
              <a:rPr lang="en-GB" sz="2000" dirty="0" smtClean="0"/>
              <a:t>Dr </a:t>
            </a:r>
            <a:r>
              <a:rPr lang="en-GB" sz="2000" dirty="0"/>
              <a:t>Tim </a:t>
            </a:r>
            <a:r>
              <a:rPr lang="en-GB" sz="2000" dirty="0" smtClean="0"/>
              <a:t>Schwanen, Director of </a:t>
            </a:r>
            <a:r>
              <a:rPr lang="en-GB" sz="2000" dirty="0" err="1" smtClean="0"/>
              <a:t>TSU</a:t>
            </a:r>
            <a:r>
              <a:rPr lang="en-GB" sz="2000" dirty="0" smtClean="0"/>
              <a:t>,  </a:t>
            </a:r>
            <a:br>
              <a:rPr lang="en-GB" sz="2000" dirty="0" smtClean="0"/>
            </a:br>
            <a:r>
              <a:rPr lang="en-GB" sz="2000" dirty="0" smtClean="0"/>
              <a:t>	    University of Oxford</a:t>
            </a:r>
            <a:endParaRPr lang="en-GB" sz="2000" dirty="0"/>
          </a:p>
          <a:p>
            <a:pPr marL="114300" indent="0">
              <a:buNone/>
            </a:pPr>
            <a:endParaRPr lang="en-GB" sz="2400" dirty="0"/>
          </a:p>
          <a:p>
            <a:pPr marL="114300" indent="0">
              <a:buNone/>
            </a:pPr>
            <a:endParaRPr lang="en-GB" sz="2400" dirty="0" smtClean="0"/>
          </a:p>
          <a:p>
            <a:endParaRPr lang="en-GB" sz="2400" dirty="0" smtClean="0"/>
          </a:p>
          <a:p>
            <a:endParaRPr lang="en-GB" sz="2400" dirty="0"/>
          </a:p>
        </p:txBody>
      </p:sp>
      <p:pic>
        <p:nvPicPr>
          <p:cNvPr id="1026" name="Picture 2" descr="Dr Tim Schwanen"/>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40442" y="4125005"/>
            <a:ext cx="609685" cy="815454"/>
          </a:xfrm>
          <a:prstGeom prst="rect">
            <a:avLst/>
          </a:prstGeom>
          <a:noFill/>
          <a:extLst>
            <a:ext uri="{909E8E84-426E-40DD-AFC4-6F175D3DCCD1}">
              <a14:hiddenFill xmlns:a14="http://schemas.microsoft.com/office/drawing/2010/main">
                <a:solidFill>
                  <a:srgbClr val="FFFFFF"/>
                </a:solidFill>
              </a14:hiddenFill>
            </a:ext>
          </a:extLst>
        </p:spPr>
      </p:pic>
      <p:sp>
        <p:nvSpPr>
          <p:cNvPr id="4" name="Right Arrow 3"/>
          <p:cNvSpPr/>
          <p:nvPr/>
        </p:nvSpPr>
        <p:spPr>
          <a:xfrm>
            <a:off x="266007" y="2211185"/>
            <a:ext cx="282633" cy="49877"/>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Arrow 5"/>
          <p:cNvSpPr/>
          <p:nvPr/>
        </p:nvSpPr>
        <p:spPr>
          <a:xfrm>
            <a:off x="266006" y="3444235"/>
            <a:ext cx="282633" cy="49877"/>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079177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339933"/>
                </a:solidFill>
              </a:rPr>
              <a:t>Context: UK personal mobility, sustainability and </a:t>
            </a:r>
            <a:r>
              <a:rPr lang="en-GB" sz="4000" dirty="0" smtClean="0">
                <a:solidFill>
                  <a:srgbClr val="339933"/>
                </a:solidFill>
              </a:rPr>
              <a:t>behaviour</a:t>
            </a:r>
            <a:endParaRPr lang="en-GB" sz="4000" dirty="0">
              <a:solidFill>
                <a:srgbClr val="339933"/>
              </a:solidFill>
            </a:endParaRPr>
          </a:p>
        </p:txBody>
      </p:sp>
      <p:sp>
        <p:nvSpPr>
          <p:cNvPr id="3" name="Content Placeholder 2"/>
          <p:cNvSpPr>
            <a:spLocks noGrp="1"/>
          </p:cNvSpPr>
          <p:nvPr>
            <p:ph idx="1"/>
          </p:nvPr>
        </p:nvSpPr>
        <p:spPr>
          <a:xfrm>
            <a:off x="457200" y="1558635"/>
            <a:ext cx="7620000" cy="4800600"/>
          </a:xfrm>
        </p:spPr>
        <p:txBody>
          <a:bodyPr>
            <a:normAutofit/>
          </a:bodyPr>
          <a:lstStyle/>
          <a:p>
            <a:r>
              <a:rPr lang="en-GB" sz="2400" dirty="0" smtClean="0"/>
              <a:t>Current car-based personal mobility is </a:t>
            </a:r>
            <a:r>
              <a:rPr lang="en-GB" sz="2400" b="1" dirty="0" smtClean="0">
                <a:solidFill>
                  <a:schemeClr val="tx2"/>
                </a:solidFill>
              </a:rPr>
              <a:t>unsustainable</a:t>
            </a:r>
            <a:r>
              <a:rPr lang="en-GB" sz="2400" dirty="0" smtClean="0"/>
              <a:t> from a climate change / emissions perspective.</a:t>
            </a:r>
            <a:endParaRPr lang="en-US" sz="2400" dirty="0"/>
          </a:p>
          <a:p>
            <a:r>
              <a:rPr lang="en-GB" sz="2400" dirty="0" smtClean="0"/>
              <a:t>Other issues include congestion, air quality, accessibility.</a:t>
            </a:r>
          </a:p>
          <a:p>
            <a:r>
              <a:rPr lang="en-GB" sz="2400" dirty="0" smtClean="0"/>
              <a:t>Changing the (personal) transport system is notoriously difficult: system is locked-in to </a:t>
            </a:r>
            <a:r>
              <a:rPr lang="en-GB" sz="2400" b="1" dirty="0" smtClean="0">
                <a:solidFill>
                  <a:schemeClr val="tx2"/>
                </a:solidFill>
              </a:rPr>
              <a:t>automobility</a:t>
            </a:r>
            <a:r>
              <a:rPr lang="en-GB" sz="2400" dirty="0"/>
              <a:t>.</a:t>
            </a:r>
            <a:endParaRPr lang="en-GB" sz="2400" dirty="0" smtClean="0"/>
          </a:p>
          <a:p>
            <a:pPr lvl="1"/>
            <a:r>
              <a:rPr lang="en-GB" sz="2200" dirty="0" smtClean="0"/>
              <a:t>infrastructure </a:t>
            </a:r>
            <a:r>
              <a:rPr lang="en-GB" sz="2200" dirty="0"/>
              <a:t>of cars, roads and fuel</a:t>
            </a:r>
          </a:p>
          <a:p>
            <a:pPr lvl="1"/>
            <a:r>
              <a:rPr lang="en-GB" sz="2200" dirty="0"/>
              <a:t>car owning and driving norms &amp; </a:t>
            </a:r>
            <a:r>
              <a:rPr lang="en-GB" sz="2200" dirty="0" smtClean="0"/>
              <a:t>practices</a:t>
            </a:r>
            <a:endParaRPr lang="en-GB" sz="2200" dirty="0"/>
          </a:p>
          <a:p>
            <a:pPr lvl="1"/>
            <a:r>
              <a:rPr lang="en-GB" sz="2200" dirty="0"/>
              <a:t>cultural representations, </a:t>
            </a:r>
            <a:r>
              <a:rPr lang="en-GB" sz="2200" dirty="0" smtClean="0"/>
              <a:t>institutions, expertise </a:t>
            </a:r>
            <a:br>
              <a:rPr lang="en-GB" sz="2200" dirty="0" smtClean="0"/>
            </a:br>
            <a:endParaRPr lang="en-GB" sz="1000" dirty="0"/>
          </a:p>
          <a:p>
            <a:pPr marL="114300" indent="0">
              <a:buNone/>
            </a:pPr>
            <a:r>
              <a:rPr lang="en-US" sz="2400" b="1" i="1" dirty="0" smtClean="0">
                <a:solidFill>
                  <a:srgbClr val="339933"/>
                </a:solidFill>
              </a:rPr>
              <a:t>We focus on two </a:t>
            </a:r>
            <a:r>
              <a:rPr lang="en-US" sz="2400" b="1" i="1" dirty="0">
                <a:solidFill>
                  <a:srgbClr val="339933"/>
                </a:solidFill>
              </a:rPr>
              <a:t>relevant </a:t>
            </a:r>
            <a:r>
              <a:rPr lang="en-US" sz="2400" b="1" i="1" dirty="0" smtClean="0">
                <a:solidFill>
                  <a:srgbClr val="339933"/>
                </a:solidFill>
              </a:rPr>
              <a:t>innovations in future visions.</a:t>
            </a:r>
            <a:endParaRPr lang="en-US" sz="2400" b="1" i="1" dirty="0">
              <a:solidFill>
                <a:srgbClr val="339933"/>
              </a:solidFill>
            </a:endParaRPr>
          </a:p>
          <a:p>
            <a:pPr marL="114300" indent="0">
              <a:buNone/>
            </a:pPr>
            <a:endParaRPr lang="en-GB" sz="2400" dirty="0" smtClean="0"/>
          </a:p>
        </p:txBody>
      </p:sp>
    </p:spTree>
    <p:extLst>
      <p:ext uri="{BB962C8B-B14F-4D97-AF65-F5344CB8AC3E}">
        <p14:creationId xmlns:p14="http://schemas.microsoft.com/office/powerpoint/2010/main" val="10239723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 Lists Unexpected Top 5 Global Electric Vehicle Automakers - Inside EVs"/>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875864" y="4281054"/>
            <a:ext cx="3291840" cy="246888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sz="4000" dirty="0" smtClean="0">
                <a:solidFill>
                  <a:srgbClr val="339933"/>
                </a:solidFill>
              </a:rPr>
              <a:t>1. Electric Vehicles (EVs)</a:t>
            </a:r>
            <a:endParaRPr lang="en-US" sz="4000" dirty="0">
              <a:solidFill>
                <a:srgbClr val="339933"/>
              </a:solidFill>
            </a:endParaRPr>
          </a:p>
        </p:txBody>
      </p:sp>
      <p:sp>
        <p:nvSpPr>
          <p:cNvPr id="3" name="Content Placeholder 2"/>
          <p:cNvSpPr>
            <a:spLocks noGrp="1"/>
          </p:cNvSpPr>
          <p:nvPr>
            <p:ph idx="1"/>
          </p:nvPr>
        </p:nvSpPr>
        <p:spPr>
          <a:xfrm>
            <a:off x="457200" y="1558635"/>
            <a:ext cx="7620000" cy="4800600"/>
          </a:xfrm>
        </p:spPr>
        <p:txBody>
          <a:bodyPr>
            <a:normAutofit/>
          </a:bodyPr>
          <a:lstStyle/>
          <a:p>
            <a:r>
              <a:rPr lang="en-GB" sz="2400" dirty="0" smtClean="0"/>
              <a:t>technical emissions reduction if electricity is low-carbon.</a:t>
            </a:r>
          </a:p>
          <a:p>
            <a:r>
              <a:rPr lang="en-GB" sz="2400" dirty="0" smtClean="0"/>
              <a:t>potentially </a:t>
            </a:r>
            <a:r>
              <a:rPr lang="en-GB" sz="2400" dirty="0"/>
              <a:t>maintain other aspects of automobility</a:t>
            </a:r>
            <a:r>
              <a:rPr lang="en-GB" sz="2400" dirty="0" smtClean="0"/>
              <a:t>. </a:t>
            </a:r>
          </a:p>
          <a:p>
            <a:r>
              <a:rPr lang="en-GB" sz="2400" dirty="0" smtClean="0"/>
              <a:t>challenge the system in terms of usage (range, recharging), infrastructure, and supply chains. </a:t>
            </a:r>
          </a:p>
          <a:p>
            <a:r>
              <a:rPr lang="en-US" sz="2400" dirty="0"/>
              <a:t>h</a:t>
            </a:r>
            <a:r>
              <a:rPr lang="en-US" sz="2400" dirty="0" smtClean="0"/>
              <a:t>ave grown </a:t>
            </a:r>
            <a:r>
              <a:rPr lang="en-US" sz="2400" dirty="0"/>
              <a:t>exponentially in number in the UK in the past few years, reaching 90,000 in 2016.</a:t>
            </a:r>
          </a:p>
          <a:p>
            <a:endParaRPr lang="en-GB" sz="2400" dirty="0" smtClean="0"/>
          </a:p>
        </p:txBody>
      </p:sp>
    </p:spTree>
    <p:extLst>
      <p:ext uri="{BB962C8B-B14F-4D97-AF65-F5344CB8AC3E}">
        <p14:creationId xmlns:p14="http://schemas.microsoft.com/office/powerpoint/2010/main" val="4547974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339933"/>
                </a:solidFill>
              </a:rPr>
              <a:t>2. Car Clubs (car sharing)</a:t>
            </a:r>
            <a:endParaRPr lang="en-US" sz="4000" dirty="0">
              <a:solidFill>
                <a:srgbClr val="339933"/>
              </a:solidFill>
            </a:endParaRPr>
          </a:p>
        </p:txBody>
      </p:sp>
      <p:sp>
        <p:nvSpPr>
          <p:cNvPr id="3" name="Content Placeholder 2"/>
          <p:cNvSpPr>
            <a:spLocks noGrp="1"/>
          </p:cNvSpPr>
          <p:nvPr>
            <p:ph idx="1"/>
          </p:nvPr>
        </p:nvSpPr>
        <p:spPr>
          <a:xfrm>
            <a:off x="457200" y="1558635"/>
            <a:ext cx="7620000" cy="4800600"/>
          </a:xfrm>
        </p:spPr>
        <p:txBody>
          <a:bodyPr>
            <a:normAutofit/>
          </a:bodyPr>
          <a:lstStyle/>
          <a:p>
            <a:r>
              <a:rPr lang="en-GB" sz="2400" dirty="0" smtClean="0"/>
              <a:t>offer systemic change; product-to-service shift with access to mobility over ownership, integrated transport. </a:t>
            </a:r>
          </a:p>
          <a:p>
            <a:r>
              <a:rPr lang="en-US" sz="2400" dirty="0" smtClean="0"/>
              <a:t>reduce total miles </a:t>
            </a:r>
            <a:r>
              <a:rPr lang="en-US" sz="2400" dirty="0"/>
              <a:t>driven per </a:t>
            </a:r>
            <a:r>
              <a:rPr lang="en-US" sz="2400" dirty="0" smtClean="0"/>
              <a:t>member through slow modes, </a:t>
            </a:r>
            <a:r>
              <a:rPr lang="en-US" sz="2400" dirty="0"/>
              <a:t>p</a:t>
            </a:r>
            <a:r>
              <a:rPr lang="en-US" sz="2400" dirty="0" smtClean="0"/>
              <a:t>ublic </a:t>
            </a:r>
            <a:r>
              <a:rPr lang="en-US" sz="2400" dirty="0"/>
              <a:t>transport </a:t>
            </a:r>
            <a:r>
              <a:rPr lang="en-US" sz="2400" dirty="0" smtClean="0"/>
              <a:t>and </a:t>
            </a:r>
            <a:r>
              <a:rPr lang="en-US" sz="2400" dirty="0"/>
              <a:t>even </a:t>
            </a:r>
            <a:r>
              <a:rPr lang="en-US" sz="2400" dirty="0" smtClean="0"/>
              <a:t>less travel. </a:t>
            </a:r>
          </a:p>
          <a:p>
            <a:r>
              <a:rPr lang="en-US" sz="2400" dirty="0" smtClean="0"/>
              <a:t>breaking </a:t>
            </a:r>
            <a:r>
              <a:rPr lang="en-US" sz="2400" dirty="0"/>
              <a:t>the link between car use and </a:t>
            </a:r>
            <a:r>
              <a:rPr lang="en-US" sz="2400" dirty="0" smtClean="0"/>
              <a:t>ownership</a:t>
            </a:r>
            <a:r>
              <a:rPr lang="en-US" sz="2400" dirty="0"/>
              <a:t>. </a:t>
            </a:r>
            <a:endParaRPr lang="en-US" sz="2400" dirty="0" smtClean="0"/>
          </a:p>
          <a:p>
            <a:r>
              <a:rPr lang="en-US" sz="2400" dirty="0" smtClean="0"/>
              <a:t>220,000</a:t>
            </a:r>
            <a:r>
              <a:rPr lang="en-US" sz="2400" dirty="0"/>
              <a:t>+ members, </a:t>
            </a:r>
            <a:r>
              <a:rPr lang="en-US" sz="2400" dirty="0" smtClean="0"/>
              <a:t>80%+ </a:t>
            </a:r>
            <a:r>
              <a:rPr lang="en-US" sz="2400" dirty="0"/>
              <a:t>in London. Growth irregular.</a:t>
            </a:r>
            <a:endParaRPr lang="en-GB" sz="2400" dirty="0"/>
          </a:p>
          <a:p>
            <a:endParaRPr lang="en-GB" sz="2400" dirty="0"/>
          </a:p>
        </p:txBody>
      </p:sp>
      <p:pic>
        <p:nvPicPr>
          <p:cNvPr id="1026" name="Picture 2" descr="Community Car Clubs : Co-wheels"/>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t="30221"/>
          <a:stretch/>
        </p:blipFill>
        <p:spPr bwMode="auto">
          <a:xfrm>
            <a:off x="2366365" y="4148050"/>
            <a:ext cx="4306513" cy="2003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34237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solidFill>
                  <a:srgbClr val="339933"/>
                </a:solidFill>
              </a:rPr>
              <a:t>Visions of future transport</a:t>
            </a:r>
            <a:endParaRPr lang="en-GB" sz="4000" dirty="0">
              <a:solidFill>
                <a:srgbClr val="339933"/>
              </a:solidFill>
            </a:endParaRPr>
          </a:p>
        </p:txBody>
      </p:sp>
      <p:sp>
        <p:nvSpPr>
          <p:cNvPr id="5" name="Content Placeholder 4"/>
          <p:cNvSpPr>
            <a:spLocks noGrp="1"/>
          </p:cNvSpPr>
          <p:nvPr>
            <p:ph idx="1"/>
          </p:nvPr>
        </p:nvSpPr>
        <p:spPr>
          <a:xfrm>
            <a:off x="457200" y="1558635"/>
            <a:ext cx="7620000" cy="4800600"/>
          </a:xfrm>
        </p:spPr>
        <p:txBody>
          <a:bodyPr>
            <a:normAutofit/>
          </a:bodyPr>
          <a:lstStyle/>
          <a:p>
            <a:r>
              <a:rPr lang="en-GB" sz="2400" dirty="0" smtClean="0"/>
              <a:t>We looked at imagined futures in documents</a:t>
            </a:r>
            <a:br>
              <a:rPr lang="en-GB" sz="2400" dirty="0" smtClean="0"/>
            </a:br>
            <a:r>
              <a:rPr lang="en-GB" sz="2400" dirty="0" smtClean="0"/>
              <a:t>including visions, forecasts, pathways etc. </a:t>
            </a:r>
            <a:br>
              <a:rPr lang="en-GB" sz="2400" dirty="0" smtClean="0"/>
            </a:br>
            <a:r>
              <a:rPr lang="en-GB" sz="2400" dirty="0" smtClean="0"/>
              <a:t>All address road transport in the UK.</a:t>
            </a:r>
          </a:p>
          <a:p>
            <a:r>
              <a:rPr lang="en-GB" sz="2400" dirty="0"/>
              <a:t>They come from a variety of actors/stakeholders – </a:t>
            </a:r>
            <a:br>
              <a:rPr lang="en-GB" sz="2400" dirty="0"/>
            </a:br>
            <a:r>
              <a:rPr lang="en-GB" sz="2400" dirty="0"/>
              <a:t>government, industry, consultancies, lobby groups.</a:t>
            </a:r>
          </a:p>
          <a:p>
            <a:r>
              <a:rPr lang="en-GB" sz="2400" dirty="0" smtClean="0"/>
              <a:t>Written </a:t>
            </a:r>
            <a:r>
              <a:rPr lang="en-GB" sz="2400" dirty="0"/>
              <a:t>2002-2015; </a:t>
            </a:r>
            <a:r>
              <a:rPr lang="en-GB" sz="2400" dirty="0" smtClean="0"/>
              <a:t>projections to </a:t>
            </a:r>
            <a:r>
              <a:rPr lang="en-GB" sz="2400" dirty="0"/>
              <a:t>2020s – 2050s. </a:t>
            </a:r>
          </a:p>
          <a:p>
            <a:pPr marL="114300" indent="0">
              <a:buNone/>
            </a:pPr>
            <a:r>
              <a:rPr lang="en-GB" sz="2400" dirty="0" smtClean="0"/>
              <a:t>20 documents chosen, focusing on: </a:t>
            </a:r>
            <a:br>
              <a:rPr lang="en-GB" sz="2400" dirty="0" smtClean="0"/>
            </a:br>
            <a:r>
              <a:rPr lang="en-GB" sz="2400" dirty="0" smtClean="0"/>
              <a:t>car clubs, EVs, low C cars, UK road transport, UK economy. </a:t>
            </a:r>
            <a:r>
              <a:rPr lang="en-GB" sz="2400" dirty="0"/>
              <a:t/>
            </a:r>
            <a:br>
              <a:rPr lang="en-GB" sz="2400" dirty="0"/>
            </a:br>
            <a:r>
              <a:rPr lang="en-GB" sz="2400" b="1" i="1" dirty="0"/>
              <a:t>Far more documents address EVs than car clubs, the study focused more on EVs, with car clubs as a ‘counterpoint’.</a:t>
            </a:r>
            <a:endParaRPr lang="en-GB" sz="2400" b="1" i="1" dirty="0" smtClean="0"/>
          </a:p>
          <a:p>
            <a:endParaRPr lang="en-GB" sz="2400" dirty="0"/>
          </a:p>
        </p:txBody>
      </p:sp>
      <p:pic>
        <p:nvPicPr>
          <p:cNvPr id="4" name="Picture 3"/>
          <p:cNvPicPr>
            <a:picLocks noChangeAspect="1"/>
          </p:cNvPicPr>
          <p:nvPr/>
        </p:nvPicPr>
        <p:blipFill>
          <a:blip r:embed="rId2"/>
          <a:stretch>
            <a:fillRect/>
          </a:stretch>
        </p:blipFill>
        <p:spPr>
          <a:xfrm>
            <a:off x="7239000" y="0"/>
            <a:ext cx="1905000" cy="3562350"/>
          </a:xfrm>
          <a:prstGeom prst="rect">
            <a:avLst/>
          </a:prstGeom>
        </p:spPr>
      </p:pic>
    </p:spTree>
    <p:extLst>
      <p:ext uri="{BB962C8B-B14F-4D97-AF65-F5344CB8AC3E}">
        <p14:creationId xmlns:p14="http://schemas.microsoft.com/office/powerpoint/2010/main" val="22289051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solidFill>
                  <a:srgbClr val="339933"/>
                </a:solidFill>
              </a:rPr>
              <a:t>Visions as tools &amp; strategies</a:t>
            </a:r>
            <a:endParaRPr lang="en-GB" sz="4000" dirty="0">
              <a:solidFill>
                <a:srgbClr val="339933"/>
              </a:solidFill>
            </a:endParaRPr>
          </a:p>
        </p:txBody>
      </p:sp>
      <p:sp>
        <p:nvSpPr>
          <p:cNvPr id="5" name="Content Placeholder 4"/>
          <p:cNvSpPr>
            <a:spLocks noGrp="1"/>
          </p:cNvSpPr>
          <p:nvPr>
            <p:ph idx="1"/>
          </p:nvPr>
        </p:nvSpPr>
        <p:spPr>
          <a:xfrm>
            <a:off x="457200" y="1558635"/>
            <a:ext cx="7620000" cy="4800600"/>
          </a:xfrm>
        </p:spPr>
        <p:txBody>
          <a:bodyPr>
            <a:normAutofit/>
          </a:bodyPr>
          <a:lstStyle/>
          <a:p>
            <a:r>
              <a:rPr lang="en-GB" sz="2400" dirty="0" smtClean="0"/>
              <a:t>Visions are powerful political tools that can:</a:t>
            </a:r>
          </a:p>
          <a:p>
            <a:pPr marL="540000" lvl="1"/>
            <a:r>
              <a:rPr lang="en-GB" sz="2200" dirty="0"/>
              <a:t>create expectations that help develop technologies;</a:t>
            </a:r>
          </a:p>
          <a:p>
            <a:pPr marL="540000" lvl="1"/>
            <a:r>
              <a:rPr lang="en-GB" sz="2200" dirty="0"/>
              <a:t>generate support from a wide array of stakeholders;</a:t>
            </a:r>
          </a:p>
          <a:p>
            <a:pPr marL="540000" lvl="1"/>
            <a:r>
              <a:rPr lang="en-GB" sz="2200" dirty="0"/>
              <a:t>develop trajectories suiting authors’ interests;</a:t>
            </a:r>
          </a:p>
          <a:p>
            <a:pPr marL="540000" lvl="1"/>
            <a:r>
              <a:rPr lang="en-GB" sz="2200" dirty="0"/>
              <a:t>allow action in the present based on the past.</a:t>
            </a:r>
            <a:endParaRPr lang="en-GB" sz="2400" dirty="0"/>
          </a:p>
          <a:p>
            <a:pPr marL="114300" indent="0">
              <a:buNone/>
            </a:pPr>
            <a:endParaRPr lang="en-GB" sz="2400" dirty="0" smtClean="0"/>
          </a:p>
          <a:p>
            <a:pPr marL="114300" indent="0">
              <a:buNone/>
            </a:pPr>
            <a:r>
              <a:rPr lang="en-GB" sz="2400" dirty="0" smtClean="0"/>
              <a:t>Most of the vision documents we analysed represent </a:t>
            </a:r>
            <a:r>
              <a:rPr lang="en-GB" sz="2400" b="1" dirty="0"/>
              <a:t>incumbent </a:t>
            </a:r>
            <a:r>
              <a:rPr lang="en-GB" sz="2400" b="1" dirty="0" smtClean="0"/>
              <a:t>actors</a:t>
            </a:r>
            <a:r>
              <a:rPr lang="en-GB" sz="2400" dirty="0" smtClean="0"/>
              <a:t>; they </a:t>
            </a:r>
            <a:r>
              <a:rPr lang="en-GB" sz="2400" dirty="0"/>
              <a:t>have </a:t>
            </a:r>
            <a:r>
              <a:rPr lang="en-GB" sz="2400" dirty="0" smtClean="0"/>
              <a:t>resources </a:t>
            </a:r>
            <a:r>
              <a:rPr lang="en-GB" sz="2400" dirty="0"/>
              <a:t>to produce </a:t>
            </a:r>
            <a:r>
              <a:rPr lang="en-GB" sz="2400" dirty="0" smtClean="0"/>
              <a:t>broad systemic </a:t>
            </a:r>
            <a:r>
              <a:rPr lang="en-GB" sz="2400" dirty="0"/>
              <a:t>visions. </a:t>
            </a:r>
          </a:p>
          <a:p>
            <a:endParaRPr lang="en-GB" sz="2400" dirty="0"/>
          </a:p>
        </p:txBody>
      </p:sp>
      <p:pic>
        <p:nvPicPr>
          <p:cNvPr id="4" name="Picture 3"/>
          <p:cNvPicPr>
            <a:picLocks noChangeAspect="1"/>
          </p:cNvPicPr>
          <p:nvPr/>
        </p:nvPicPr>
        <p:blipFill>
          <a:blip r:embed="rId2"/>
          <a:stretch>
            <a:fillRect/>
          </a:stretch>
        </p:blipFill>
        <p:spPr>
          <a:xfrm>
            <a:off x="7239000" y="0"/>
            <a:ext cx="1905000" cy="3562350"/>
          </a:xfrm>
          <a:prstGeom prst="rect">
            <a:avLst/>
          </a:prstGeom>
        </p:spPr>
      </p:pic>
    </p:spTree>
    <p:extLst>
      <p:ext uri="{BB962C8B-B14F-4D97-AF65-F5344CB8AC3E}">
        <p14:creationId xmlns:p14="http://schemas.microsoft.com/office/powerpoint/2010/main" val="27364006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solidFill>
                  <a:srgbClr val="7030A0"/>
                </a:solidFill>
              </a:rPr>
              <a:t>Imagining mobility</a:t>
            </a:r>
            <a:endParaRPr lang="en-GB" sz="4000" dirty="0">
              <a:solidFill>
                <a:srgbClr val="7030A0"/>
              </a:solidFill>
            </a:endParaRPr>
          </a:p>
        </p:txBody>
      </p:sp>
      <p:sp>
        <p:nvSpPr>
          <p:cNvPr id="3" name="Content Placeholder 2"/>
          <p:cNvSpPr>
            <a:spLocks noGrp="1"/>
          </p:cNvSpPr>
          <p:nvPr>
            <p:ph idx="1"/>
          </p:nvPr>
        </p:nvSpPr>
        <p:spPr>
          <a:xfrm>
            <a:off x="457200" y="1558635"/>
            <a:ext cx="7620000" cy="4800600"/>
          </a:xfrm>
        </p:spPr>
        <p:txBody>
          <a:bodyPr>
            <a:normAutofit/>
          </a:bodyPr>
          <a:lstStyle/>
          <a:p>
            <a:pPr marL="114300" indent="0">
              <a:buNone/>
            </a:pPr>
            <a:r>
              <a:rPr lang="en-GB" sz="2400" b="1" i="1" dirty="0"/>
              <a:t>Incumbents’ ‘central vision’: future as past, present.</a:t>
            </a:r>
          </a:p>
          <a:p>
            <a:r>
              <a:rPr lang="en-GB" sz="2400" dirty="0" smtClean="0"/>
              <a:t>Most aspects of </a:t>
            </a:r>
            <a:r>
              <a:rPr lang="en-GB" sz="2400" b="1" dirty="0" err="1" smtClean="0">
                <a:solidFill>
                  <a:schemeClr val="tx2"/>
                </a:solidFill>
              </a:rPr>
              <a:t>automobility</a:t>
            </a:r>
            <a:r>
              <a:rPr lang="en-GB" sz="2400" dirty="0" smtClean="0"/>
              <a:t> remain unchanged: </a:t>
            </a:r>
          </a:p>
          <a:p>
            <a:pPr lvl="1"/>
            <a:r>
              <a:rPr lang="en-GB" sz="2200" dirty="0" smtClean="0"/>
              <a:t>high demand: car travel as a right and a necessity.</a:t>
            </a:r>
          </a:p>
          <a:p>
            <a:pPr lvl="1"/>
            <a:r>
              <a:rPr lang="en-GB" sz="2200" dirty="0"/>
              <a:t>cars linked to technological progress, economic growth</a:t>
            </a:r>
            <a:r>
              <a:rPr lang="en-GB" sz="2200" dirty="0" smtClean="0"/>
              <a:t>.</a:t>
            </a:r>
          </a:p>
          <a:p>
            <a:r>
              <a:rPr lang="en-GB" sz="2400" dirty="0" smtClean="0"/>
              <a:t>Sustainability narrowly defined as emissions, with technological </a:t>
            </a:r>
            <a:r>
              <a:rPr lang="en-GB" sz="2400" dirty="0"/>
              <a:t>progress seen as </a:t>
            </a:r>
            <a:r>
              <a:rPr lang="en-GB" sz="2400" dirty="0" smtClean="0"/>
              <a:t>solution: </a:t>
            </a:r>
            <a:r>
              <a:rPr lang="en-GB" sz="2400" dirty="0" err="1" smtClean="0"/>
              <a:t>ICEVs</a:t>
            </a:r>
            <a:r>
              <a:rPr lang="en-GB" sz="2400" dirty="0" smtClean="0"/>
              <a:t> improve, low carbon </a:t>
            </a:r>
            <a:r>
              <a:rPr lang="en-GB" sz="2400" dirty="0"/>
              <a:t>cars (probably EVs</a:t>
            </a:r>
            <a:r>
              <a:rPr lang="en-GB" sz="2400" dirty="0" smtClean="0"/>
              <a:t>) gradually introduced.</a:t>
            </a:r>
          </a:p>
          <a:p>
            <a:r>
              <a:rPr lang="en-GB" sz="2400" dirty="0" smtClean="0"/>
              <a:t>Full potential of electric mobility is hardly explored – EVs must copy conventional cars to succeed.</a:t>
            </a:r>
          </a:p>
          <a:p>
            <a:pPr marL="114300" indent="0">
              <a:buNone/>
            </a:pPr>
            <a:r>
              <a:rPr lang="en-GB" sz="2400" b="1" i="1" dirty="0" smtClean="0">
                <a:solidFill>
                  <a:srgbClr val="7030A0"/>
                </a:solidFill>
              </a:rPr>
              <a:t>Powerful business-as-usual message</a:t>
            </a:r>
            <a:r>
              <a:rPr lang="en-GB" sz="2400" dirty="0" smtClean="0"/>
              <a:t>.</a:t>
            </a:r>
          </a:p>
          <a:p>
            <a:endParaRPr lang="en-GB" sz="2400" dirty="0" smtClean="0"/>
          </a:p>
        </p:txBody>
      </p:sp>
    </p:spTree>
    <p:extLst>
      <p:ext uri="{BB962C8B-B14F-4D97-AF65-F5344CB8AC3E}">
        <p14:creationId xmlns:p14="http://schemas.microsoft.com/office/powerpoint/2010/main" val="15005597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solidFill>
                  <a:srgbClr val="7030A0"/>
                </a:solidFill>
              </a:rPr>
              <a:t>Imagining people</a:t>
            </a:r>
            <a:endParaRPr lang="en-GB" sz="4000" dirty="0">
              <a:solidFill>
                <a:srgbClr val="7030A0"/>
              </a:solidFill>
            </a:endParaRPr>
          </a:p>
        </p:txBody>
      </p:sp>
      <p:sp>
        <p:nvSpPr>
          <p:cNvPr id="3" name="Content Placeholder 2"/>
          <p:cNvSpPr>
            <a:spLocks noGrp="1"/>
          </p:cNvSpPr>
          <p:nvPr>
            <p:ph idx="1"/>
          </p:nvPr>
        </p:nvSpPr>
        <p:spPr>
          <a:xfrm>
            <a:off x="457200" y="1558635"/>
            <a:ext cx="7620000" cy="4800600"/>
          </a:xfrm>
        </p:spPr>
        <p:txBody>
          <a:bodyPr>
            <a:normAutofit/>
          </a:bodyPr>
          <a:lstStyle/>
          <a:p>
            <a:r>
              <a:rPr lang="en-GB" sz="2400" dirty="0" smtClean="0"/>
              <a:t>Strong similarities across studies in how people are imagined: independent individuals (or households) making choices. </a:t>
            </a:r>
          </a:p>
          <a:p>
            <a:r>
              <a:rPr lang="en-GB" sz="2400" dirty="0" smtClean="0"/>
              <a:t>People are portrayed as consumers or users.</a:t>
            </a:r>
          </a:p>
          <a:p>
            <a:r>
              <a:rPr lang="en-GB" sz="2400" dirty="0" smtClean="0"/>
              <a:t>Roughly identical, interchangeable consumers. Heterogeneity is used to segment population or highlight range of models &amp; brands to serve needs, preferences</a:t>
            </a:r>
          </a:p>
          <a:p>
            <a:r>
              <a:rPr lang="en-GB" sz="2400" dirty="0" smtClean="0"/>
              <a:t>L</a:t>
            </a:r>
            <a:r>
              <a:rPr lang="en-GB" sz="2400" dirty="0"/>
              <a:t>ittle consideration of public as </a:t>
            </a:r>
            <a:r>
              <a:rPr lang="en-GB" sz="2400" dirty="0" smtClean="0"/>
              <a:t>stakeholders, partners or holders of knowledge.</a:t>
            </a:r>
          </a:p>
        </p:txBody>
      </p:sp>
    </p:spTree>
    <p:extLst>
      <p:ext uri="{BB962C8B-B14F-4D97-AF65-F5344CB8AC3E}">
        <p14:creationId xmlns:p14="http://schemas.microsoft.com/office/powerpoint/2010/main" val="939340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solidFill>
                  <a:srgbClr val="7030A0"/>
                </a:solidFill>
              </a:rPr>
              <a:t>Imagining behaviour</a:t>
            </a:r>
            <a:endParaRPr lang="en-GB" sz="4000" dirty="0">
              <a:solidFill>
                <a:srgbClr val="7030A0"/>
              </a:solidFill>
            </a:endParaRPr>
          </a:p>
        </p:txBody>
      </p:sp>
      <p:sp>
        <p:nvSpPr>
          <p:cNvPr id="3" name="Content Placeholder 2"/>
          <p:cNvSpPr>
            <a:spLocks noGrp="1"/>
          </p:cNvSpPr>
          <p:nvPr>
            <p:ph idx="1"/>
          </p:nvPr>
        </p:nvSpPr>
        <p:spPr>
          <a:xfrm>
            <a:off x="457200" y="1558635"/>
            <a:ext cx="7620000" cy="4800600"/>
          </a:xfrm>
        </p:spPr>
        <p:txBody>
          <a:bodyPr>
            <a:normAutofit/>
          </a:bodyPr>
          <a:lstStyle/>
          <a:p>
            <a:r>
              <a:rPr lang="en-GB" sz="2400" dirty="0" smtClean="0"/>
              <a:t>People are portrayed largely as economic </a:t>
            </a:r>
            <a:r>
              <a:rPr lang="en-GB" sz="2400" dirty="0"/>
              <a:t>rational </a:t>
            </a:r>
            <a:r>
              <a:rPr lang="en-GB" sz="2400" dirty="0" smtClean="0"/>
              <a:t>actors: consumers whose travel behaviour is a set of choices that maximise their utility. </a:t>
            </a:r>
          </a:p>
          <a:p>
            <a:r>
              <a:rPr lang="en-GB" sz="2400" dirty="0" smtClean="0"/>
              <a:t>It is acknowledged that </a:t>
            </a:r>
            <a:r>
              <a:rPr lang="en-GB" sz="2400" dirty="0"/>
              <a:t>other factors affect vehicle </a:t>
            </a:r>
            <a:r>
              <a:rPr lang="en-GB" sz="2400" dirty="0" smtClean="0"/>
              <a:t>choice - habits, brand loyalty, familiarity, image…</a:t>
            </a:r>
          </a:p>
          <a:p>
            <a:r>
              <a:rPr lang="en-GB" sz="2400" dirty="0" smtClean="0"/>
              <a:t>Consumers </a:t>
            </a:r>
            <a:r>
              <a:rPr lang="en-GB" sz="2400" dirty="0"/>
              <a:t>portrayed as having a passive role in any </a:t>
            </a:r>
            <a:r>
              <a:rPr lang="en-GB" sz="2400" dirty="0" smtClean="0"/>
              <a:t>transition, </a:t>
            </a:r>
            <a:r>
              <a:rPr lang="en-GB" sz="2400" dirty="0"/>
              <a:t>their main ‘job’ is buying (green) </a:t>
            </a:r>
            <a:r>
              <a:rPr lang="en-GB" sz="2400" dirty="0" smtClean="0"/>
              <a:t>cars. </a:t>
            </a:r>
            <a:endParaRPr lang="en-GB" sz="2400" dirty="0"/>
          </a:p>
          <a:p>
            <a:pPr lvl="1"/>
            <a:r>
              <a:rPr lang="en-GB" sz="2200" dirty="0"/>
              <a:t>B</a:t>
            </a:r>
            <a:r>
              <a:rPr lang="en-GB" sz="2200" dirty="0" smtClean="0"/>
              <a:t>ehaviour </a:t>
            </a:r>
            <a:r>
              <a:rPr lang="en-GB" sz="2200" dirty="0"/>
              <a:t>sometimes reduced to choice of car </a:t>
            </a:r>
            <a:r>
              <a:rPr lang="en-GB" sz="2200" dirty="0" smtClean="0"/>
              <a:t>purchased.</a:t>
            </a:r>
            <a:endParaRPr lang="en-GB" sz="2200" dirty="0"/>
          </a:p>
          <a:p>
            <a:pPr lvl="1"/>
            <a:r>
              <a:rPr lang="en-GB" sz="2200" dirty="0"/>
              <a:t>F</a:t>
            </a:r>
            <a:r>
              <a:rPr lang="en-GB" sz="2200" dirty="0" smtClean="0"/>
              <a:t>ocus </a:t>
            </a:r>
            <a:r>
              <a:rPr lang="en-GB" sz="2200" dirty="0"/>
              <a:t>is often on how to increase demand and </a:t>
            </a:r>
            <a:r>
              <a:rPr lang="en-GB" sz="2200" dirty="0" smtClean="0"/>
              <a:t>uptake, i.e., financial incentives, awareness and overcoming barriers.</a:t>
            </a:r>
            <a:endParaRPr lang="en-GB" sz="2200" dirty="0"/>
          </a:p>
          <a:p>
            <a:endParaRPr lang="en-GB" sz="2400" dirty="0" smtClean="0"/>
          </a:p>
          <a:p>
            <a:endParaRPr lang="en-GB" sz="2400" dirty="0" smtClean="0"/>
          </a:p>
          <a:p>
            <a:endParaRPr lang="en-GB" i="1" dirty="0"/>
          </a:p>
          <a:p>
            <a:endParaRPr lang="en-GB" sz="2400" dirty="0" smtClean="0"/>
          </a:p>
        </p:txBody>
      </p:sp>
    </p:spTree>
    <p:extLst>
      <p:ext uri="{BB962C8B-B14F-4D97-AF65-F5344CB8AC3E}">
        <p14:creationId xmlns:p14="http://schemas.microsoft.com/office/powerpoint/2010/main" val="22975451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solidFill>
                  <a:srgbClr val="7030A0"/>
                </a:solidFill>
              </a:rPr>
              <a:t>Explaining low uptake</a:t>
            </a:r>
            <a:endParaRPr lang="en-GB" sz="4000" dirty="0">
              <a:solidFill>
                <a:srgbClr val="7030A0"/>
              </a:solidFill>
            </a:endParaRPr>
          </a:p>
        </p:txBody>
      </p:sp>
      <p:pic>
        <p:nvPicPr>
          <p:cNvPr id="2050" name="Picture 2" descr="Thinking Face Emoji (U+1F914)"/>
          <p:cNvPicPr>
            <a:picLocks noGrp="1" noChangeAspect="1" noChangeArrowheads="1"/>
          </p:cNvPicPr>
          <p:nvPr>
            <p:ph idx="1"/>
          </p:nvPr>
        </p:nvPicPr>
        <p:blipFill>
          <a:blip r:embed="rId2" cstate="email">
            <a:extLst>
              <a:ext uri="{28A0092B-C50C-407E-A947-70E740481C1C}">
                <a14:useLocalDpi xmlns:a14="http://schemas.microsoft.com/office/drawing/2010/main" val="0"/>
              </a:ext>
            </a:extLst>
          </a:blip>
          <a:srcRect/>
          <a:stretch>
            <a:fillRect/>
          </a:stretch>
        </p:blipFill>
        <p:spPr bwMode="auto">
          <a:xfrm>
            <a:off x="6073835" y="183197"/>
            <a:ext cx="2072640" cy="207264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299253" y="1500444"/>
            <a:ext cx="7620000" cy="4800600"/>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buNone/>
            </a:pPr>
            <a:endParaRPr lang="en-GB" sz="2400" dirty="0" smtClean="0"/>
          </a:p>
        </p:txBody>
      </p:sp>
      <p:sp>
        <p:nvSpPr>
          <p:cNvPr id="9" name="Rounded Rectangular Callout 8"/>
          <p:cNvSpPr/>
          <p:nvPr/>
        </p:nvSpPr>
        <p:spPr>
          <a:xfrm>
            <a:off x="299253" y="1297513"/>
            <a:ext cx="5705307" cy="1243332"/>
          </a:xfrm>
          <a:prstGeom prst="wedgeRoundRectCallout">
            <a:avLst>
              <a:gd name="adj1" fmla="val -52499"/>
              <a:gd name="adj2" fmla="val 86296"/>
              <a:gd name="adj3" fmla="val 16667"/>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i="1" dirty="0">
                <a:solidFill>
                  <a:schemeClr val="tx1"/>
                </a:solidFill>
              </a:rPr>
              <a:t>If we had perfect knowledge of each consumer, we could obtain an accurate model for each consumer’s utility score for each vehicle and so be certain of their vehicle choice. –</a:t>
            </a:r>
            <a:r>
              <a:rPr lang="en-GB" sz="2000" i="1" dirty="0" smtClean="0">
                <a:solidFill>
                  <a:schemeClr val="tx1"/>
                </a:solidFill>
              </a:rPr>
              <a:t> EST </a:t>
            </a:r>
            <a:r>
              <a:rPr lang="en-GB" sz="2000" i="1" dirty="0">
                <a:solidFill>
                  <a:schemeClr val="tx1"/>
                </a:solidFill>
              </a:rPr>
              <a:t>2007</a:t>
            </a:r>
          </a:p>
        </p:txBody>
      </p:sp>
      <p:sp>
        <p:nvSpPr>
          <p:cNvPr id="13" name="Rounded Rectangular Callout 12"/>
          <p:cNvSpPr/>
          <p:nvPr/>
        </p:nvSpPr>
        <p:spPr>
          <a:xfrm>
            <a:off x="4893887" y="2255837"/>
            <a:ext cx="3657600" cy="1884186"/>
          </a:xfrm>
          <a:prstGeom prst="wedgeRoundRectCallout">
            <a:avLst>
              <a:gd name="adj1" fmla="val 42662"/>
              <a:gd name="adj2" fmla="val 71391"/>
              <a:gd name="adj3" fmla="val 16667"/>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i="1" dirty="0">
                <a:solidFill>
                  <a:schemeClr val="tx1"/>
                </a:solidFill>
              </a:rPr>
              <a:t>While there is no doubt that consumers do care about fuel costs… evidence suggests that consumer behaviour does not follow a rational economic model. – </a:t>
            </a:r>
            <a:r>
              <a:rPr lang="en-GB" sz="2000" i="1" dirty="0" smtClean="0">
                <a:solidFill>
                  <a:schemeClr val="tx1"/>
                </a:solidFill>
              </a:rPr>
              <a:t>AEA </a:t>
            </a:r>
            <a:r>
              <a:rPr lang="en-GB" sz="2000" i="1" dirty="0">
                <a:solidFill>
                  <a:schemeClr val="tx1"/>
                </a:solidFill>
              </a:rPr>
              <a:t>2013</a:t>
            </a:r>
          </a:p>
        </p:txBody>
      </p:sp>
      <p:sp>
        <p:nvSpPr>
          <p:cNvPr id="3" name="Rounded Rectangular Callout 2"/>
          <p:cNvSpPr/>
          <p:nvPr/>
        </p:nvSpPr>
        <p:spPr>
          <a:xfrm>
            <a:off x="322569" y="3163222"/>
            <a:ext cx="4352409" cy="1894193"/>
          </a:xfrm>
          <a:prstGeom prst="wedgeRoundRectCallout">
            <a:avLst>
              <a:gd name="adj1" fmla="val -52499"/>
              <a:gd name="adj2" fmla="val 86296"/>
              <a:gd name="adj3" fmla="val 16667"/>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i="1" dirty="0" smtClean="0">
                <a:solidFill>
                  <a:schemeClr val="tx1"/>
                </a:solidFill>
              </a:rPr>
              <a:t>people </a:t>
            </a:r>
            <a:r>
              <a:rPr lang="en-GB" sz="2000" i="1" dirty="0">
                <a:solidFill>
                  <a:schemeClr val="tx1"/>
                </a:solidFill>
              </a:rPr>
              <a:t>tend to discount </a:t>
            </a:r>
            <a:r>
              <a:rPr lang="en-GB" sz="2000" i="1" dirty="0" smtClean="0">
                <a:solidFill>
                  <a:schemeClr val="tx1"/>
                </a:solidFill>
              </a:rPr>
              <a:t>heavily... </a:t>
            </a:r>
            <a:r>
              <a:rPr lang="en-GB" sz="2000" i="1" dirty="0">
                <a:solidFill>
                  <a:schemeClr val="tx1"/>
                </a:solidFill>
              </a:rPr>
              <a:t>future cost savings from fuel economy at the time of purchasing a car, even though it would seem to be in their own </a:t>
            </a:r>
            <a:r>
              <a:rPr lang="en-GB" sz="2000" i="1" dirty="0" smtClean="0">
                <a:solidFill>
                  <a:schemeClr val="tx1"/>
                </a:solidFill>
              </a:rPr>
              <a:t>interests... – King, 2007</a:t>
            </a:r>
            <a:endParaRPr lang="en-GB" sz="2000" dirty="0">
              <a:solidFill>
                <a:schemeClr val="tx1"/>
              </a:solidFill>
            </a:endParaRPr>
          </a:p>
        </p:txBody>
      </p:sp>
      <p:sp>
        <p:nvSpPr>
          <p:cNvPr id="14" name="Rounded Rectangular Callout 13"/>
          <p:cNvSpPr/>
          <p:nvPr/>
        </p:nvSpPr>
        <p:spPr>
          <a:xfrm>
            <a:off x="1320800" y="4955680"/>
            <a:ext cx="6791152" cy="1636542"/>
          </a:xfrm>
          <a:prstGeom prst="wedgeRoundRectCallout">
            <a:avLst>
              <a:gd name="adj1" fmla="val 53102"/>
              <a:gd name="adj2" fmla="val 83847"/>
              <a:gd name="adj3" fmla="val 16667"/>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i="1" dirty="0" smtClean="0">
                <a:solidFill>
                  <a:schemeClr val="tx1"/>
                </a:solidFill>
              </a:rPr>
              <a:t>‘</a:t>
            </a:r>
            <a:r>
              <a:rPr lang="en-GB" sz="2000" i="1" dirty="0">
                <a:solidFill>
                  <a:schemeClr val="tx1"/>
                </a:solidFill>
              </a:rPr>
              <a:t>there is a list as long as your arm of reasons why people might not be rushing out to buy green. Those reasons include concerns about: price, reliability, resale value, range and practicality, desirability, fuel efficiency</a:t>
            </a:r>
            <a:r>
              <a:rPr lang="en-GB" sz="2000" i="1" dirty="0" smtClean="0">
                <a:solidFill>
                  <a:schemeClr val="tx1"/>
                </a:solidFill>
              </a:rPr>
              <a:t>. </a:t>
            </a:r>
            <a:r>
              <a:rPr lang="en-GB" sz="2000" i="1" dirty="0">
                <a:solidFill>
                  <a:schemeClr val="tx1"/>
                </a:solidFill>
              </a:rPr>
              <a:t>– </a:t>
            </a:r>
            <a:r>
              <a:rPr lang="en-GB" sz="2000" i="1" dirty="0" err="1" smtClean="0">
                <a:solidFill>
                  <a:schemeClr val="tx1"/>
                </a:solidFill>
              </a:rPr>
              <a:t>Ecolane</a:t>
            </a:r>
            <a:r>
              <a:rPr lang="en-GB" sz="2000" i="1" dirty="0" smtClean="0">
                <a:solidFill>
                  <a:schemeClr val="tx1"/>
                </a:solidFill>
              </a:rPr>
              <a:t> 2011</a:t>
            </a:r>
            <a:endParaRPr lang="en-GB" sz="2000" i="1" dirty="0">
              <a:solidFill>
                <a:schemeClr val="tx1"/>
              </a:solidFill>
            </a:endParaRPr>
          </a:p>
        </p:txBody>
      </p:sp>
    </p:spTree>
    <p:extLst>
      <p:ext uri="{BB962C8B-B14F-4D97-AF65-F5344CB8AC3E}">
        <p14:creationId xmlns:p14="http://schemas.microsoft.com/office/powerpoint/2010/main" val="305892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3"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solidFill>
                  <a:srgbClr val="7030A0"/>
                </a:solidFill>
              </a:rPr>
              <a:t>Alternative visions</a:t>
            </a:r>
            <a:endParaRPr lang="en-GB" sz="4000" dirty="0">
              <a:solidFill>
                <a:srgbClr val="7030A0"/>
              </a:solidFill>
            </a:endParaRPr>
          </a:p>
        </p:txBody>
      </p:sp>
      <p:sp>
        <p:nvSpPr>
          <p:cNvPr id="3" name="Content Placeholder 2"/>
          <p:cNvSpPr>
            <a:spLocks noGrp="1"/>
          </p:cNvSpPr>
          <p:nvPr>
            <p:ph idx="1"/>
          </p:nvPr>
        </p:nvSpPr>
        <p:spPr>
          <a:xfrm>
            <a:off x="457200" y="1558635"/>
            <a:ext cx="7620000" cy="4800600"/>
          </a:xfrm>
        </p:spPr>
        <p:txBody>
          <a:bodyPr>
            <a:normAutofit/>
          </a:bodyPr>
          <a:lstStyle/>
          <a:p>
            <a:r>
              <a:rPr lang="en-GB" sz="2400" b="1" dirty="0" smtClean="0">
                <a:solidFill>
                  <a:srgbClr val="7030A0"/>
                </a:solidFill>
              </a:rPr>
              <a:t>Car club based visions</a:t>
            </a:r>
            <a:r>
              <a:rPr lang="en-GB" sz="2400" dirty="0" smtClean="0"/>
              <a:t> assume: </a:t>
            </a:r>
          </a:p>
          <a:p>
            <a:pPr lvl="1"/>
            <a:r>
              <a:rPr lang="en-GB" sz="2200" dirty="0"/>
              <a:t>s</a:t>
            </a:r>
            <a:r>
              <a:rPr lang="en-GB" sz="2200" dirty="0" smtClean="0"/>
              <a:t>ociety benefits from moving away from car ownership; </a:t>
            </a:r>
          </a:p>
          <a:p>
            <a:pPr lvl="1"/>
            <a:r>
              <a:rPr lang="en-GB" sz="2200" dirty="0"/>
              <a:t>g</a:t>
            </a:r>
            <a:r>
              <a:rPr lang="en-GB" sz="2200" dirty="0" smtClean="0"/>
              <a:t>reater behaviour change is possible (e.g., modal shift). </a:t>
            </a:r>
          </a:p>
          <a:p>
            <a:pPr marL="114300" indent="0">
              <a:buNone/>
            </a:pPr>
            <a:r>
              <a:rPr lang="en-GB" sz="2400" dirty="0"/>
              <a:t> </a:t>
            </a:r>
            <a:r>
              <a:rPr lang="en-GB" sz="2400" dirty="0" smtClean="0"/>
              <a:t>   resulting in an integrated, service-oriented system:</a:t>
            </a:r>
          </a:p>
          <a:p>
            <a:pPr lvl="1"/>
            <a:r>
              <a:rPr lang="en-GB" sz="2200" dirty="0" smtClean="0"/>
              <a:t>imagining changes to norms and behaviour;</a:t>
            </a:r>
          </a:p>
          <a:p>
            <a:pPr lvl="1"/>
            <a:r>
              <a:rPr lang="en-GB" sz="2200" i="1" dirty="0" smtClean="0">
                <a:solidFill>
                  <a:srgbClr val="7030A0"/>
                </a:solidFill>
              </a:rPr>
              <a:t>access to mobility</a:t>
            </a:r>
            <a:r>
              <a:rPr lang="en-GB" sz="2200" dirty="0" smtClean="0"/>
              <a:t>: reduced mileage, number of cars. </a:t>
            </a:r>
          </a:p>
          <a:p>
            <a:pPr marL="411480" lvl="1" indent="0">
              <a:buNone/>
            </a:pPr>
            <a:r>
              <a:rPr lang="en-GB" sz="2400" dirty="0" smtClean="0"/>
              <a:t>a </a:t>
            </a:r>
            <a:r>
              <a:rPr lang="en-GB" sz="2400" b="1" dirty="0" smtClean="0"/>
              <a:t>broader view of sustainability</a:t>
            </a:r>
            <a:r>
              <a:rPr lang="en-GB" sz="2400" dirty="0" smtClean="0"/>
              <a:t> and possible change.</a:t>
            </a:r>
          </a:p>
          <a:p>
            <a:r>
              <a:rPr lang="en-GB" sz="2400" b="1" dirty="0" smtClean="0">
                <a:solidFill>
                  <a:srgbClr val="7030A0"/>
                </a:solidFill>
              </a:rPr>
              <a:t>Radical change</a:t>
            </a:r>
            <a:r>
              <a:rPr lang="en-GB" sz="2400" dirty="0" smtClean="0"/>
              <a:t> – Foresight visions: </a:t>
            </a:r>
            <a:r>
              <a:rPr lang="en-GB" sz="2400" dirty="0"/>
              <a:t>W</a:t>
            </a:r>
            <a:r>
              <a:rPr lang="en-GB" sz="2400" dirty="0" smtClean="0"/>
              <a:t>hat if low carbon transport doesn’t deliver? What if people reject intelligent infrastructure? Stronger agency for users. </a:t>
            </a:r>
          </a:p>
          <a:p>
            <a:endParaRPr lang="en-GB" sz="2400" dirty="0" smtClean="0"/>
          </a:p>
        </p:txBody>
      </p:sp>
      <p:pic>
        <p:nvPicPr>
          <p:cNvPr id="1026" name="Picture 2" descr="Handling Detours On the Road to Success"/>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096000" y="413558"/>
            <a:ext cx="1981200" cy="1485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21963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solidFill>
                  <a:srgbClr val="0070C0"/>
                </a:solidFill>
              </a:rPr>
              <a:t>Incumbent strategies in the visions</a:t>
            </a:r>
            <a:endParaRPr lang="en-GB" sz="4000" dirty="0">
              <a:solidFill>
                <a:srgbClr val="0070C0"/>
              </a:solidFill>
            </a:endParaRPr>
          </a:p>
        </p:txBody>
      </p:sp>
      <p:sp>
        <p:nvSpPr>
          <p:cNvPr id="3" name="Content Placeholder 2"/>
          <p:cNvSpPr>
            <a:spLocks noGrp="1"/>
          </p:cNvSpPr>
          <p:nvPr>
            <p:ph idx="1"/>
          </p:nvPr>
        </p:nvSpPr>
        <p:spPr>
          <a:xfrm>
            <a:off x="457199" y="1558635"/>
            <a:ext cx="7897091" cy="4800600"/>
          </a:xfrm>
        </p:spPr>
        <p:txBody>
          <a:bodyPr>
            <a:normAutofit/>
          </a:bodyPr>
          <a:lstStyle/>
          <a:p>
            <a:pPr marL="114300" indent="0">
              <a:buNone/>
            </a:pPr>
            <a:r>
              <a:rPr lang="en-GB" sz="2400" dirty="0" smtClean="0"/>
              <a:t>Visions are used to create expectations and legitimacy for future trajectories. Incumbents use this to press for limited, gradual change that allows them to adapt and retain power. We see this in the documents in several ways:</a:t>
            </a:r>
          </a:p>
          <a:p>
            <a:r>
              <a:rPr lang="en-GB" sz="2400" dirty="0" smtClean="0"/>
              <a:t>Future </a:t>
            </a:r>
            <a:r>
              <a:rPr lang="en-GB" sz="2400" dirty="0"/>
              <a:t>similar to present and </a:t>
            </a:r>
            <a:r>
              <a:rPr lang="en-GB" sz="2400" dirty="0" smtClean="0"/>
              <a:t>past, smooth(</a:t>
            </a:r>
            <a:r>
              <a:rPr lang="en-GB" sz="2400" dirty="0" err="1" smtClean="0"/>
              <a:t>ish</a:t>
            </a:r>
            <a:r>
              <a:rPr lang="en-GB" sz="2400" dirty="0" smtClean="0"/>
              <a:t>) shift</a:t>
            </a:r>
            <a:endParaRPr lang="en-GB" sz="2400" dirty="0"/>
          </a:p>
          <a:p>
            <a:r>
              <a:rPr lang="en-US" sz="2400" dirty="0" smtClean="0"/>
              <a:t>Significant </a:t>
            </a:r>
            <a:r>
              <a:rPr lang="en-GB" sz="2400" dirty="0" smtClean="0"/>
              <a:t>behaviour</a:t>
            </a:r>
            <a:r>
              <a:rPr lang="en-US" sz="2400" dirty="0" smtClean="0"/>
              <a:t> change, i.e., reduction</a:t>
            </a:r>
            <a:r>
              <a:rPr lang="en-GB" sz="2400" dirty="0" smtClean="0"/>
              <a:t> in demand &amp; modal shift, are portrayed as unrealistic.</a:t>
            </a:r>
          </a:p>
          <a:p>
            <a:r>
              <a:rPr lang="en-GB" sz="2400" dirty="0" smtClean="0"/>
              <a:t>Low carbon travel is portrayed as a local, complementary measure for reducing emissions (no effect on car sales). </a:t>
            </a:r>
          </a:p>
          <a:p>
            <a:pPr marL="114300" indent="0">
              <a:buNone/>
            </a:pPr>
            <a:r>
              <a:rPr lang="en-GB" sz="2400" b="1" dirty="0" smtClean="0">
                <a:solidFill>
                  <a:srgbClr val="0070C0"/>
                </a:solidFill>
              </a:rPr>
              <a:t>What strategies are in the visions to pursue this agenda?</a:t>
            </a:r>
          </a:p>
          <a:p>
            <a:pPr marL="114300" indent="0">
              <a:buNone/>
            </a:pPr>
            <a:endParaRPr lang="en-GB" sz="2400" dirty="0" smtClean="0"/>
          </a:p>
          <a:p>
            <a:endParaRPr lang="en-GB" sz="2400" dirty="0"/>
          </a:p>
          <a:p>
            <a:endParaRPr lang="en-GB" sz="2400" dirty="0" smtClean="0"/>
          </a:p>
        </p:txBody>
      </p:sp>
    </p:spTree>
    <p:extLst>
      <p:ext uri="{BB962C8B-B14F-4D97-AF65-F5344CB8AC3E}">
        <p14:creationId xmlns:p14="http://schemas.microsoft.com/office/powerpoint/2010/main" val="40980376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solidFill>
                  <a:srgbClr val="0070C0"/>
                </a:solidFill>
              </a:rPr>
              <a:t>Regulations</a:t>
            </a:r>
            <a:endParaRPr lang="en-GB" sz="4000" dirty="0">
              <a:solidFill>
                <a:srgbClr val="0070C0"/>
              </a:solidFill>
            </a:endParaRPr>
          </a:p>
        </p:txBody>
      </p:sp>
      <p:sp>
        <p:nvSpPr>
          <p:cNvPr id="3" name="Content Placeholder 2"/>
          <p:cNvSpPr>
            <a:spLocks noGrp="1"/>
          </p:cNvSpPr>
          <p:nvPr>
            <p:ph idx="1"/>
          </p:nvPr>
        </p:nvSpPr>
        <p:spPr>
          <a:xfrm>
            <a:off x="457199" y="1558635"/>
            <a:ext cx="7897091" cy="4800600"/>
          </a:xfrm>
        </p:spPr>
        <p:txBody>
          <a:bodyPr>
            <a:normAutofit/>
          </a:bodyPr>
          <a:lstStyle/>
          <a:p>
            <a:r>
              <a:rPr lang="en-GB" sz="2400" dirty="0" smtClean="0"/>
              <a:t>Gradual tightening of emission targets – allowing for improvement in conventional vehicles and increased uptake of EVs / ULEVs. </a:t>
            </a:r>
            <a:br>
              <a:rPr lang="en-GB" sz="2400" dirty="0" smtClean="0"/>
            </a:br>
            <a:r>
              <a:rPr lang="en-GB" dirty="0" smtClean="0"/>
              <a:t>“</a:t>
            </a:r>
            <a:r>
              <a:rPr lang="en-GB" i="1" dirty="0" smtClean="0">
                <a:solidFill>
                  <a:srgbClr val="0070C0"/>
                </a:solidFill>
              </a:rPr>
              <a:t>This gives the industry the required long-term security for investments in low-carbon car technology and infrastructure.</a:t>
            </a:r>
            <a:r>
              <a:rPr lang="en-GB" dirty="0" smtClean="0"/>
              <a:t>”</a:t>
            </a:r>
          </a:p>
          <a:p>
            <a:r>
              <a:rPr lang="en-GB" sz="2400" dirty="0" smtClean="0"/>
              <a:t>Regulations should capture ‘well-to-wheel’ emissions – this could be a delaying tactic, as EV lifecycle emissions depend the electricity grid and the wider manufacture process. </a:t>
            </a:r>
            <a:endParaRPr lang="en-GB" sz="2400" b="1" dirty="0" smtClean="0">
              <a:solidFill>
                <a:srgbClr val="0070C0"/>
              </a:solidFill>
              <a:sym typeface="Symbol" panose="05050102010706020507" pitchFamily="18" charset="2"/>
            </a:endParaRPr>
          </a:p>
          <a:p>
            <a:pPr marL="114300" indent="0">
              <a:buNone/>
            </a:pPr>
            <a:r>
              <a:rPr lang="en-GB" sz="2400" b="1" dirty="0" smtClean="0">
                <a:solidFill>
                  <a:srgbClr val="0070C0"/>
                </a:solidFill>
                <a:sym typeface="Symbol" panose="05050102010706020507" pitchFamily="18" charset="2"/>
              </a:rPr>
              <a:t> </a:t>
            </a:r>
            <a:r>
              <a:rPr lang="en-GB" sz="2400" b="1" dirty="0">
                <a:solidFill>
                  <a:srgbClr val="0070C0"/>
                </a:solidFill>
                <a:sym typeface="Symbol" panose="05050102010706020507" pitchFamily="18" charset="2"/>
              </a:rPr>
              <a:t>strategies inferred: </a:t>
            </a:r>
            <a:r>
              <a:rPr lang="en-GB" sz="2400" b="1" dirty="0" smtClean="0">
                <a:solidFill>
                  <a:srgbClr val="0070C0"/>
                </a:solidFill>
                <a:sym typeface="Symbol" panose="05050102010706020507" pitchFamily="18" charset="2"/>
              </a:rPr>
              <a:t/>
            </a:r>
            <a:br>
              <a:rPr lang="en-GB" sz="2400" b="1" dirty="0" smtClean="0">
                <a:solidFill>
                  <a:srgbClr val="0070C0"/>
                </a:solidFill>
                <a:sym typeface="Symbol" panose="05050102010706020507" pitchFamily="18" charset="2"/>
              </a:rPr>
            </a:br>
            <a:r>
              <a:rPr lang="en-GB" sz="2400" b="1" dirty="0" smtClean="0">
                <a:solidFill>
                  <a:srgbClr val="0070C0"/>
                </a:solidFill>
                <a:sym typeface="Symbol" panose="05050102010706020507" pitchFamily="18" charset="2"/>
              </a:rPr>
              <a:t>	delay tactics; agenda setting; minimising risk</a:t>
            </a:r>
            <a:r>
              <a:rPr lang="en-GB" sz="2400" b="1" dirty="0">
                <a:solidFill>
                  <a:srgbClr val="0070C0"/>
                </a:solidFill>
                <a:sym typeface="Symbol" panose="05050102010706020507" pitchFamily="18" charset="2"/>
              </a:rPr>
              <a:t/>
            </a:r>
            <a:br>
              <a:rPr lang="en-GB" sz="2400" b="1" dirty="0">
                <a:solidFill>
                  <a:srgbClr val="0070C0"/>
                </a:solidFill>
                <a:sym typeface="Symbol" panose="05050102010706020507" pitchFamily="18" charset="2"/>
              </a:rPr>
            </a:br>
            <a:endParaRPr lang="en-GB" sz="2400" dirty="0" smtClean="0"/>
          </a:p>
          <a:p>
            <a:endParaRPr lang="en-GB" sz="2400" dirty="0"/>
          </a:p>
          <a:p>
            <a:endParaRPr lang="en-GB" sz="2400" dirty="0" smtClean="0"/>
          </a:p>
        </p:txBody>
      </p:sp>
    </p:spTree>
    <p:extLst>
      <p:ext uri="{BB962C8B-B14F-4D97-AF65-F5344CB8AC3E}">
        <p14:creationId xmlns:p14="http://schemas.microsoft.com/office/powerpoint/2010/main" val="18679119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solidFill>
                  <a:srgbClr val="0070C0"/>
                </a:solidFill>
              </a:rPr>
              <a:t>Industry and government</a:t>
            </a:r>
            <a:endParaRPr lang="en-GB" sz="4000" dirty="0">
              <a:solidFill>
                <a:srgbClr val="0070C0"/>
              </a:solidFill>
            </a:endParaRPr>
          </a:p>
        </p:txBody>
      </p:sp>
      <p:sp>
        <p:nvSpPr>
          <p:cNvPr id="3" name="Content Placeholder 2"/>
          <p:cNvSpPr>
            <a:spLocks noGrp="1"/>
          </p:cNvSpPr>
          <p:nvPr>
            <p:ph idx="1"/>
          </p:nvPr>
        </p:nvSpPr>
        <p:spPr>
          <a:xfrm>
            <a:off x="457199" y="1558635"/>
            <a:ext cx="7897091" cy="4800600"/>
          </a:xfrm>
        </p:spPr>
        <p:txBody>
          <a:bodyPr>
            <a:normAutofit/>
          </a:bodyPr>
          <a:lstStyle/>
          <a:p>
            <a:pPr marL="114300" indent="0">
              <a:buNone/>
            </a:pPr>
            <a:r>
              <a:rPr lang="en-GB" sz="2400" dirty="0" smtClean="0"/>
              <a:t>Different views on government’s roles and responsibilities. </a:t>
            </a:r>
          </a:p>
          <a:p>
            <a:r>
              <a:rPr lang="en-GB" sz="2400" dirty="0" smtClean="0"/>
              <a:t>Some support involvement, with government and industry shaping the future of the ‘automotive strategy’ together.</a:t>
            </a:r>
          </a:p>
          <a:p>
            <a:r>
              <a:rPr lang="en-GB" sz="2400" dirty="0" smtClean="0"/>
              <a:t>Others suggest government should focus on regulation and fiscal policy, leaving markets to the industry.</a:t>
            </a:r>
          </a:p>
          <a:p>
            <a:r>
              <a:rPr lang="en-GB" sz="2400" dirty="0" smtClean="0"/>
              <a:t>Strong support for government ensuring </a:t>
            </a:r>
            <a:r>
              <a:rPr lang="en-GB" sz="2400" dirty="0" err="1" smtClean="0"/>
              <a:t>RD&amp;D</a:t>
            </a:r>
            <a:r>
              <a:rPr lang="en-GB" sz="2400" dirty="0" smtClean="0"/>
              <a:t> funding.</a:t>
            </a:r>
          </a:p>
          <a:p>
            <a:r>
              <a:rPr lang="en-GB" sz="2400" dirty="0" smtClean="0">
                <a:sym typeface="Symbol" panose="05050102010706020507" pitchFamily="18" charset="2"/>
              </a:rPr>
              <a:t>Industry and government argue for </a:t>
            </a:r>
            <a:r>
              <a:rPr lang="en-GB" sz="2400" i="1" dirty="0" smtClean="0">
                <a:sym typeface="Symbol" panose="05050102010706020507" pitchFamily="18" charset="2"/>
              </a:rPr>
              <a:t>technology neutrality</a:t>
            </a:r>
            <a:r>
              <a:rPr lang="en-GB" sz="2400" dirty="0" smtClean="0">
                <a:sym typeface="Symbol" panose="05050102010706020507" pitchFamily="18" charset="2"/>
              </a:rPr>
              <a:t>.</a:t>
            </a:r>
            <a:endParaRPr lang="en-GB" sz="2400" b="1" dirty="0" smtClean="0">
              <a:solidFill>
                <a:srgbClr val="0070C0"/>
              </a:solidFill>
              <a:sym typeface="Symbol" panose="05050102010706020507" pitchFamily="18" charset="2"/>
            </a:endParaRPr>
          </a:p>
          <a:p>
            <a:pPr marL="114300" indent="0">
              <a:buNone/>
            </a:pPr>
            <a:r>
              <a:rPr lang="en-GB" sz="2400" b="1" dirty="0" smtClean="0">
                <a:solidFill>
                  <a:srgbClr val="0070C0"/>
                </a:solidFill>
                <a:sym typeface="Symbol" panose="05050102010706020507" pitchFamily="18" charset="2"/>
              </a:rPr>
              <a:t> strategies inferred: </a:t>
            </a:r>
            <a:br>
              <a:rPr lang="en-GB" sz="2400" b="1" dirty="0" smtClean="0">
                <a:solidFill>
                  <a:srgbClr val="0070C0"/>
                </a:solidFill>
                <a:sym typeface="Symbol" panose="05050102010706020507" pitchFamily="18" charset="2"/>
              </a:rPr>
            </a:br>
            <a:r>
              <a:rPr lang="en-GB" sz="2400" b="1" dirty="0" smtClean="0">
                <a:solidFill>
                  <a:srgbClr val="0070C0"/>
                </a:solidFill>
                <a:sym typeface="Symbol" panose="05050102010706020507" pitchFamily="18" charset="2"/>
              </a:rPr>
              <a:t>agenda setting; minimising risk; public-private alliances</a:t>
            </a:r>
            <a:r>
              <a:rPr lang="en-GB" sz="2400" dirty="0" smtClean="0">
                <a:sym typeface="Symbol" panose="05050102010706020507" pitchFamily="18" charset="2"/>
              </a:rPr>
              <a:t> </a:t>
            </a:r>
            <a:endParaRPr lang="en-GB" sz="2400" dirty="0" smtClean="0"/>
          </a:p>
          <a:p>
            <a:endParaRPr lang="en-GB" sz="2400" dirty="0" smtClean="0"/>
          </a:p>
          <a:p>
            <a:endParaRPr lang="en-GB" sz="2400" dirty="0"/>
          </a:p>
          <a:p>
            <a:endParaRPr lang="en-GB" sz="2400" dirty="0" smtClean="0"/>
          </a:p>
        </p:txBody>
      </p:sp>
    </p:spTree>
    <p:extLst>
      <p:ext uri="{BB962C8B-B14F-4D97-AF65-F5344CB8AC3E}">
        <p14:creationId xmlns:p14="http://schemas.microsoft.com/office/powerpoint/2010/main" val="1970722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solidFill>
                  <a:srgbClr val="0070C0"/>
                </a:solidFill>
              </a:rPr>
              <a:t>People</a:t>
            </a:r>
            <a:endParaRPr lang="en-GB" sz="4000" dirty="0">
              <a:solidFill>
                <a:srgbClr val="0070C0"/>
              </a:solidFill>
            </a:endParaRPr>
          </a:p>
        </p:txBody>
      </p:sp>
      <p:sp>
        <p:nvSpPr>
          <p:cNvPr id="3" name="Content Placeholder 2"/>
          <p:cNvSpPr>
            <a:spLocks noGrp="1"/>
          </p:cNvSpPr>
          <p:nvPr>
            <p:ph idx="1"/>
          </p:nvPr>
        </p:nvSpPr>
        <p:spPr>
          <a:xfrm>
            <a:off x="457199" y="1558635"/>
            <a:ext cx="7897091" cy="4800600"/>
          </a:xfrm>
        </p:spPr>
        <p:txBody>
          <a:bodyPr>
            <a:normAutofit/>
          </a:bodyPr>
          <a:lstStyle/>
          <a:p>
            <a:pPr marL="114300" indent="0">
              <a:buNone/>
            </a:pPr>
            <a:r>
              <a:rPr lang="en-GB" sz="2400" dirty="0" smtClean="0"/>
              <a:t>People are seen as users and consumers, so there is a lot said about uptake and creating &amp; sustaining demand. </a:t>
            </a:r>
            <a:endParaRPr lang="en-GB" sz="2400" dirty="0"/>
          </a:p>
          <a:p>
            <a:r>
              <a:rPr lang="en-GB" sz="2400" dirty="0" smtClean="0"/>
              <a:t>Financial instruments including guaranteeing long-term  support to ensure certainty for the industry</a:t>
            </a:r>
          </a:p>
          <a:p>
            <a:r>
              <a:rPr lang="en-GB" sz="2400" dirty="0" smtClean="0"/>
              <a:t>Raising awareness, improving image of EVs</a:t>
            </a:r>
          </a:p>
          <a:p>
            <a:r>
              <a:rPr lang="en-GB" sz="2400" dirty="0" smtClean="0"/>
              <a:t>Forum of ULEV users - understanding demand side – so focus is on maximising uptake.</a:t>
            </a:r>
          </a:p>
          <a:p>
            <a:r>
              <a:rPr lang="en-GB" sz="2400" dirty="0" smtClean="0"/>
              <a:t>Over time we see a shift to focusing on the demand side, such as reframing limited range as </a:t>
            </a:r>
            <a:r>
              <a:rPr lang="en-GB" sz="2400" i="1" dirty="0" smtClean="0">
                <a:solidFill>
                  <a:srgbClr val="0070C0"/>
                </a:solidFill>
              </a:rPr>
              <a:t>range anxiety</a:t>
            </a:r>
            <a:r>
              <a:rPr lang="en-GB" sz="2400" dirty="0" smtClean="0"/>
              <a:t>. </a:t>
            </a:r>
          </a:p>
          <a:p>
            <a:pPr marL="114300" indent="0">
              <a:buNone/>
            </a:pPr>
            <a:r>
              <a:rPr lang="en-GB" sz="2400" b="1" dirty="0" smtClean="0">
                <a:solidFill>
                  <a:srgbClr val="0070C0"/>
                </a:solidFill>
                <a:sym typeface="Symbol" panose="05050102010706020507" pitchFamily="18" charset="2"/>
              </a:rPr>
              <a:t> </a:t>
            </a:r>
            <a:r>
              <a:rPr lang="en-GB" sz="2400" b="1" dirty="0">
                <a:solidFill>
                  <a:srgbClr val="0070C0"/>
                </a:solidFill>
                <a:sym typeface="Symbol" panose="05050102010706020507" pitchFamily="18" charset="2"/>
              </a:rPr>
              <a:t>strategies inferred: </a:t>
            </a:r>
            <a:r>
              <a:rPr lang="en-GB" sz="2400" b="1" dirty="0" smtClean="0">
                <a:solidFill>
                  <a:srgbClr val="0070C0"/>
                </a:solidFill>
                <a:sym typeface="Symbol" panose="05050102010706020507" pitchFamily="18" charset="2"/>
              </a:rPr>
              <a:t/>
            </a:r>
            <a:br>
              <a:rPr lang="en-GB" sz="2400" b="1" dirty="0" smtClean="0">
                <a:solidFill>
                  <a:srgbClr val="0070C0"/>
                </a:solidFill>
                <a:sym typeface="Symbol" panose="05050102010706020507" pitchFamily="18" charset="2"/>
              </a:rPr>
            </a:br>
            <a:r>
              <a:rPr lang="en-GB" sz="2400" b="1" dirty="0" smtClean="0">
                <a:solidFill>
                  <a:srgbClr val="0070C0"/>
                </a:solidFill>
                <a:sym typeface="Symbol" panose="05050102010706020507" pitchFamily="18" charset="2"/>
              </a:rPr>
              <a:t>	shifting responsibility; minimising </a:t>
            </a:r>
            <a:r>
              <a:rPr lang="en-GB" sz="2400" b="1" dirty="0">
                <a:solidFill>
                  <a:srgbClr val="0070C0"/>
                </a:solidFill>
                <a:sym typeface="Symbol" panose="05050102010706020507" pitchFamily="18" charset="2"/>
              </a:rPr>
              <a:t>risk; </a:t>
            </a:r>
            <a:endParaRPr lang="en-GB" sz="2400" dirty="0" smtClean="0"/>
          </a:p>
          <a:p>
            <a:endParaRPr lang="en-GB" sz="2400" dirty="0"/>
          </a:p>
          <a:p>
            <a:endParaRPr lang="en-GB" sz="2400" dirty="0" smtClean="0"/>
          </a:p>
        </p:txBody>
      </p:sp>
    </p:spTree>
    <p:extLst>
      <p:ext uri="{BB962C8B-B14F-4D97-AF65-F5344CB8AC3E}">
        <p14:creationId xmlns:p14="http://schemas.microsoft.com/office/powerpoint/2010/main" val="7895003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solidFill>
                  <a:srgbClr val="0070C0"/>
                </a:solidFill>
              </a:rPr>
              <a:t>Strategies roundup</a:t>
            </a:r>
            <a:endParaRPr lang="en-GB" sz="4000" dirty="0">
              <a:solidFill>
                <a:srgbClr val="0070C0"/>
              </a:solidFill>
            </a:endParaRPr>
          </a:p>
        </p:txBody>
      </p:sp>
      <p:graphicFrame>
        <p:nvGraphicFramePr>
          <p:cNvPr id="5" name="Diagram 4"/>
          <p:cNvGraphicFramePr>
            <a:graphicFrameLocks noChangeAspect="1"/>
          </p:cNvGraphicFramePr>
          <p:nvPr>
            <p:extLst>
              <p:ext uri="{D42A27DB-BD31-4B8C-83A1-F6EECF244321}">
                <p14:modId xmlns:p14="http://schemas.microsoft.com/office/powerpoint/2010/main" val="3031284631"/>
              </p:ext>
            </p:extLst>
          </p:nvPr>
        </p:nvGraphicFramePr>
        <p:xfrm>
          <a:off x="609600" y="1322647"/>
          <a:ext cx="7315200"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9518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solidFill>
                  <a:srgbClr val="002060"/>
                </a:solidFill>
              </a:rPr>
              <a:t>Conclusions (1): people</a:t>
            </a:r>
            <a:endParaRPr lang="en-GB" sz="4000" dirty="0">
              <a:solidFill>
                <a:srgbClr val="002060"/>
              </a:solidFill>
            </a:endParaRPr>
          </a:p>
        </p:txBody>
      </p:sp>
      <p:sp>
        <p:nvSpPr>
          <p:cNvPr id="3" name="Content Placeholder 2"/>
          <p:cNvSpPr>
            <a:spLocks noGrp="1"/>
          </p:cNvSpPr>
          <p:nvPr>
            <p:ph idx="1"/>
          </p:nvPr>
        </p:nvSpPr>
        <p:spPr>
          <a:xfrm>
            <a:off x="457200" y="1558635"/>
            <a:ext cx="7620000" cy="4800600"/>
          </a:xfrm>
        </p:spPr>
        <p:txBody>
          <a:bodyPr>
            <a:normAutofit/>
          </a:bodyPr>
          <a:lstStyle/>
          <a:p>
            <a:r>
              <a:rPr lang="en-GB" sz="2400" dirty="0" smtClean="0"/>
              <a:t>People portrayed as consumers, often as rational actors despite evidence this is inaccurate. This leads to dissonance regarding low EV uptake. </a:t>
            </a:r>
          </a:p>
          <a:p>
            <a:r>
              <a:rPr lang="en-GB" sz="2400" dirty="0" smtClean="0"/>
              <a:t>Behaviour seen mostly as consumer choice (of vehicle)</a:t>
            </a:r>
            <a:br>
              <a:rPr lang="en-GB" sz="2400" dirty="0" smtClean="0"/>
            </a:br>
            <a:r>
              <a:rPr lang="en-GB" sz="2400" i="1" dirty="0" smtClean="0"/>
              <a:t>to avoid difficulty of changing car-based behaviour?</a:t>
            </a:r>
            <a:r>
              <a:rPr lang="en-GB" sz="2400" dirty="0" smtClean="0"/>
              <a:t> </a:t>
            </a:r>
            <a:r>
              <a:rPr lang="en-GB" sz="2400" i="1" dirty="0"/>
              <a:t> </a:t>
            </a:r>
            <a:r>
              <a:rPr lang="en-GB" sz="2400" i="1" dirty="0" smtClean="0"/>
              <a:t>  </a:t>
            </a:r>
            <a:br>
              <a:rPr lang="en-GB" sz="2400" i="1" dirty="0" smtClean="0"/>
            </a:br>
            <a:r>
              <a:rPr lang="en-GB" sz="2400" i="1" dirty="0" smtClean="0"/>
              <a:t>or because change is undesirable?</a:t>
            </a:r>
            <a:endParaRPr lang="en-GB" sz="2400" dirty="0" smtClean="0"/>
          </a:p>
          <a:p>
            <a:r>
              <a:rPr lang="en-GB" sz="2400" dirty="0" smtClean="0"/>
              <a:t>Other roles, e.g. citizen, knowledge producer, ignored </a:t>
            </a:r>
            <a:r>
              <a:rPr lang="en-GB" sz="2400" dirty="0"/>
              <a:t>–</a:t>
            </a:r>
            <a:r>
              <a:rPr lang="en-GB" sz="2400" dirty="0" smtClean="0"/>
              <a:t> </a:t>
            </a:r>
            <a:r>
              <a:rPr lang="en-GB" sz="2400" i="1" dirty="0" smtClean="0"/>
              <a:t>not to complicate/undermine ‘business as usual’ future?</a:t>
            </a:r>
          </a:p>
          <a:p>
            <a:pPr marL="114300" indent="0">
              <a:buNone/>
            </a:pPr>
            <a:r>
              <a:rPr lang="en-GB" sz="2400" i="1" dirty="0">
                <a:solidFill>
                  <a:srgbClr val="002060"/>
                </a:solidFill>
              </a:rPr>
              <a:t>Imagining people as more than consumers making rational choices is not only possible, but highly desirable in a search </a:t>
            </a:r>
            <a:r>
              <a:rPr lang="en-GB" sz="2400" i="1" dirty="0" smtClean="0">
                <a:solidFill>
                  <a:srgbClr val="002060"/>
                </a:solidFill>
              </a:rPr>
              <a:t>	for </a:t>
            </a:r>
            <a:r>
              <a:rPr lang="en-GB" sz="2400" i="1" dirty="0">
                <a:solidFill>
                  <a:srgbClr val="002060"/>
                </a:solidFill>
              </a:rPr>
              <a:t>a future of sustainable personal </a:t>
            </a:r>
            <a:r>
              <a:rPr lang="en-GB" sz="2400" i="1" dirty="0" smtClean="0">
                <a:solidFill>
                  <a:srgbClr val="002060"/>
                </a:solidFill>
              </a:rPr>
              <a:t>transport. </a:t>
            </a:r>
            <a:endParaRPr lang="en-GB" sz="2400" i="1" dirty="0">
              <a:solidFill>
                <a:srgbClr val="002060"/>
              </a:solidFill>
            </a:endParaRPr>
          </a:p>
          <a:p>
            <a:endParaRPr lang="en-GB" sz="2400" i="1" dirty="0" smtClean="0"/>
          </a:p>
          <a:p>
            <a:endParaRPr lang="en-GB" sz="2400" dirty="0"/>
          </a:p>
          <a:p>
            <a:endParaRPr lang="en-GB" sz="2400" dirty="0" smtClean="0"/>
          </a:p>
          <a:p>
            <a:endParaRPr lang="en-GB" sz="2400" dirty="0" smtClean="0"/>
          </a:p>
          <a:p>
            <a:endParaRPr lang="en-GB" sz="2400" dirty="0" smtClean="0"/>
          </a:p>
          <a:p>
            <a:endParaRPr lang="en-GB" sz="2400" dirty="0" smtClean="0"/>
          </a:p>
          <a:p>
            <a:endParaRPr lang="en-GB" sz="2400" dirty="0" smtClean="0"/>
          </a:p>
          <a:p>
            <a:endParaRPr lang="en-GB" sz="2400" dirty="0" smtClean="0"/>
          </a:p>
        </p:txBody>
      </p:sp>
    </p:spTree>
    <p:extLst>
      <p:ext uri="{BB962C8B-B14F-4D97-AF65-F5344CB8AC3E}">
        <p14:creationId xmlns:p14="http://schemas.microsoft.com/office/powerpoint/2010/main" val="16275438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solidFill>
                  <a:srgbClr val="002060"/>
                </a:solidFill>
              </a:rPr>
              <a:t>Conclusions (2): the future</a:t>
            </a:r>
            <a:endParaRPr lang="en-GB" sz="4000" dirty="0">
              <a:solidFill>
                <a:srgbClr val="002060"/>
              </a:solidFill>
            </a:endParaRPr>
          </a:p>
        </p:txBody>
      </p:sp>
      <p:sp>
        <p:nvSpPr>
          <p:cNvPr id="3" name="Content Placeholder 2"/>
          <p:cNvSpPr>
            <a:spLocks noGrp="1"/>
          </p:cNvSpPr>
          <p:nvPr>
            <p:ph idx="1"/>
          </p:nvPr>
        </p:nvSpPr>
        <p:spPr>
          <a:xfrm>
            <a:off x="457200" y="1558635"/>
            <a:ext cx="7620000" cy="4800600"/>
          </a:xfrm>
        </p:spPr>
        <p:txBody>
          <a:bodyPr>
            <a:normAutofit/>
          </a:bodyPr>
          <a:lstStyle/>
          <a:p>
            <a:r>
              <a:rPr lang="en-GB" sz="2400" dirty="0" smtClean="0"/>
              <a:t>The </a:t>
            </a:r>
            <a:r>
              <a:rPr lang="en-GB" sz="2400" b="1" dirty="0" smtClean="0">
                <a:solidFill>
                  <a:srgbClr val="002060"/>
                </a:solidFill>
              </a:rPr>
              <a:t>central vision</a:t>
            </a:r>
            <a:r>
              <a:rPr lang="en-GB" sz="2400" dirty="0" smtClean="0"/>
              <a:t> is portrayed as the </a:t>
            </a:r>
            <a:r>
              <a:rPr lang="en-GB" sz="2400" i="1" dirty="0" smtClean="0"/>
              <a:t>only </a:t>
            </a:r>
            <a:r>
              <a:rPr lang="en-GB" sz="2400" dirty="0" smtClean="0"/>
              <a:t>future. Aspects which </a:t>
            </a:r>
            <a:r>
              <a:rPr lang="en-GB" sz="2400" dirty="0"/>
              <a:t>don’t align with </a:t>
            </a:r>
            <a:r>
              <a:rPr lang="en-GB" sz="2400" dirty="0" smtClean="0"/>
              <a:t>it </a:t>
            </a:r>
            <a:r>
              <a:rPr lang="en-GB" sz="2400" dirty="0"/>
              <a:t>are </a:t>
            </a:r>
            <a:r>
              <a:rPr lang="en-GB" sz="2400" dirty="0" smtClean="0"/>
              <a:t>ignored (peak car), marginalised (car clubs) </a:t>
            </a:r>
            <a:r>
              <a:rPr lang="en-GB" sz="2400" dirty="0"/>
              <a:t>or </a:t>
            </a:r>
            <a:r>
              <a:rPr lang="en-GB" sz="2400" dirty="0" smtClean="0"/>
              <a:t>problematised (behaviour).</a:t>
            </a:r>
          </a:p>
          <a:p>
            <a:r>
              <a:rPr lang="en-GB" sz="2400" dirty="0" smtClean="0"/>
              <a:t>Imagining EVs as a simple substitute for </a:t>
            </a:r>
            <a:r>
              <a:rPr lang="en-GB" sz="2400" dirty="0" err="1" smtClean="0"/>
              <a:t>ICEVs</a:t>
            </a:r>
            <a:r>
              <a:rPr lang="en-GB" sz="2400" dirty="0" smtClean="0"/>
              <a:t> could perpetuate </a:t>
            </a:r>
            <a:r>
              <a:rPr lang="en-GB" sz="2400" dirty="0" err="1" smtClean="0"/>
              <a:t>ICEVs</a:t>
            </a:r>
            <a:r>
              <a:rPr lang="en-GB" sz="2400" dirty="0" smtClean="0"/>
              <a:t> as they are the norm against which alternative mobility forms compete.</a:t>
            </a:r>
          </a:p>
          <a:p>
            <a:r>
              <a:rPr lang="en-GB" sz="2400" dirty="0"/>
              <a:t>Visions suggest various incumbent strategies are at play</a:t>
            </a:r>
            <a:r>
              <a:rPr lang="en-GB" sz="2400" dirty="0" smtClean="0"/>
              <a:t>.</a:t>
            </a:r>
          </a:p>
          <a:p>
            <a:pPr marL="114300" indent="0">
              <a:buNone/>
            </a:pPr>
            <a:r>
              <a:rPr lang="en-GB" sz="2400" i="1" dirty="0" smtClean="0">
                <a:solidFill>
                  <a:srgbClr val="002060"/>
                </a:solidFill>
              </a:rPr>
              <a:t>Alternative visions (from non-incumbents) are vital to present a range of options and highlight assumptions. Incumbent tend to focus on limited - and limiting - change.   </a:t>
            </a:r>
          </a:p>
          <a:p>
            <a:endParaRPr lang="en-GB" sz="2400" dirty="0"/>
          </a:p>
          <a:p>
            <a:endParaRPr lang="en-GB" sz="2400" dirty="0" smtClean="0"/>
          </a:p>
          <a:p>
            <a:endParaRPr lang="en-GB" sz="2400" dirty="0" smtClean="0"/>
          </a:p>
          <a:p>
            <a:endParaRPr lang="en-GB" sz="2400" dirty="0" smtClean="0"/>
          </a:p>
          <a:p>
            <a:endParaRPr lang="en-GB" sz="2400" dirty="0" smtClean="0"/>
          </a:p>
          <a:p>
            <a:endParaRPr lang="en-GB" sz="2400" dirty="0" smtClean="0"/>
          </a:p>
          <a:p>
            <a:endParaRPr lang="en-GB" sz="2400" dirty="0" smtClean="0"/>
          </a:p>
        </p:txBody>
      </p:sp>
    </p:spTree>
    <p:extLst>
      <p:ext uri="{BB962C8B-B14F-4D97-AF65-F5344CB8AC3E}">
        <p14:creationId xmlns:p14="http://schemas.microsoft.com/office/powerpoint/2010/main" val="301508327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Custom 2">
      <a:dk1>
        <a:sysClr val="windowText" lastClr="000000"/>
      </a:dk1>
      <a:lt1>
        <a:sysClr val="window" lastClr="FFFFFF"/>
      </a:lt1>
      <a:dk2>
        <a:srgbClr val="0A526A"/>
      </a:dk2>
      <a:lt2>
        <a:srgbClr val="EAEBDE"/>
      </a:lt2>
      <a:accent1>
        <a:srgbClr val="155669"/>
      </a:accent1>
      <a:accent2>
        <a:srgbClr val="B0CCB0"/>
      </a:accent2>
      <a:accent3>
        <a:srgbClr val="A8CDD7"/>
      </a:accent3>
      <a:accent4>
        <a:srgbClr val="C0BEAF"/>
      </a:accent4>
      <a:accent5>
        <a:srgbClr val="CEC597"/>
      </a:accent5>
      <a:accent6>
        <a:srgbClr val="E8C53B"/>
      </a:accent6>
      <a:hlink>
        <a:srgbClr val="DB5353"/>
      </a:hlink>
      <a:folHlink>
        <a:srgbClr val="903638"/>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1276</Words>
  <Application>Microsoft Office PowerPoint</Application>
  <PresentationFormat>On-screen Show (4:3)</PresentationFormat>
  <Paragraphs>140</Paragraphs>
  <Slides>20</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Cambria</vt:lpstr>
      <vt:lpstr>Symbol</vt:lpstr>
      <vt:lpstr>Adjacency</vt:lpstr>
      <vt:lpstr>Futures of Personal Mobility:  A Tale of Two Innovations</vt:lpstr>
      <vt:lpstr>Outline</vt:lpstr>
      <vt:lpstr>Future Visions of Personal Mobility</vt:lpstr>
      <vt:lpstr>Context: UK personal mobility, sustainability and behaviour</vt:lpstr>
      <vt:lpstr>1. Electric Vehicles (EVs)</vt:lpstr>
      <vt:lpstr>2. Car Clubs (car sharing)</vt:lpstr>
      <vt:lpstr>Visions of future transport</vt:lpstr>
      <vt:lpstr>Visions as tools &amp; strategies</vt:lpstr>
      <vt:lpstr>Imagining mobility</vt:lpstr>
      <vt:lpstr>Imagining people</vt:lpstr>
      <vt:lpstr>Imagining behaviour</vt:lpstr>
      <vt:lpstr>Explaining low uptake</vt:lpstr>
      <vt:lpstr>Alternative visions</vt:lpstr>
      <vt:lpstr>Incumbent strategies in the visions</vt:lpstr>
      <vt:lpstr>Regulations</vt:lpstr>
      <vt:lpstr>Industry and government</vt:lpstr>
      <vt:lpstr>People</vt:lpstr>
      <vt:lpstr>Strategies roundup</vt:lpstr>
      <vt:lpstr>Conclusions (1): people</vt:lpstr>
      <vt:lpstr>Conclusions (2): the future</vt:lpstr>
    </vt:vector>
  </TitlesOfParts>
  <Company>University of Sussex</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Noam Bergman</dc:creator>
  <cp:lastModifiedBy>Nora Blascsok</cp:lastModifiedBy>
  <cp:revision>124</cp:revision>
  <dcterms:created xsi:type="dcterms:W3CDTF">2014-06-25T08:34:54Z</dcterms:created>
  <dcterms:modified xsi:type="dcterms:W3CDTF">2016-12-08T15:04:05Z</dcterms:modified>
</cp:coreProperties>
</file>