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7630" autoAdjust="0"/>
  </p:normalViewPr>
  <p:slideViewPr>
    <p:cSldViewPr snapToGrid="0">
      <p:cViewPr varScale="1">
        <p:scale>
          <a:sx n="43" d="100"/>
          <a:sy n="43" d="100"/>
        </p:scale>
        <p:origin x="177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D9C9F-D60A-4F34-9E6B-69B48DDB9976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026C8-76EE-4D46-AF19-D6156A700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44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 self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534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FoE</a:t>
            </a:r>
            <a:r>
              <a:rPr lang="en-GB" baseline="0" dirty="0" smtClean="0"/>
              <a:t> – the world’s largest grassroots environmental campaigning network</a:t>
            </a:r>
          </a:p>
          <a:p>
            <a:r>
              <a:rPr lang="en-GB" baseline="0" dirty="0" smtClean="0"/>
              <a:t>Federation of groups in over 70 countries, mainly in the global South</a:t>
            </a:r>
          </a:p>
          <a:p>
            <a:r>
              <a:rPr lang="en-GB" baseline="0" dirty="0" smtClean="0"/>
              <a:t>In EWNI – c. 150 local groups, thousands of activists, over 90% funded by donations from individuals</a:t>
            </a:r>
          </a:p>
          <a:p>
            <a:r>
              <a:rPr lang="en-GB" baseline="0" dirty="0" smtClean="0"/>
              <a:t>Environmental and social justice: sustainable development. EWNI’s goal: By 2030 the next generation will enjoy </a:t>
            </a:r>
            <a:r>
              <a:rPr lang="en-GB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environment that’s getting better: a safer climate, flourishing nature, and healthy air, water and food. </a:t>
            </a:r>
          </a:p>
          <a:p>
            <a:endParaRPr lang="en-GB" sz="1200" b="1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means of affecting systemic change in policy (or in corporate behaviour or social norms) = providing people with the expertise, skills, tools, strategy and structures to organise together to apply pressure on decision makers to act.</a:t>
            </a:r>
          </a:p>
          <a:p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media, petitioning, demonstrating solutions, publishing research, demonstrations, providing technical and legal expertise, acting in negotiations,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Achievements: doorstep recycling, national pollinator strategy, Climate Change Act</a:t>
            </a:r>
          </a:p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Fundamentally political, though not partisan.</a:t>
            </a:r>
          </a:p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do get into technical detail, but most often about steering the direction of travel.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37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use</a:t>
            </a:r>
            <a:r>
              <a:rPr lang="en-GB" baseline="0" dirty="0" smtClean="0"/>
              <a:t> (academic) research to: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Inform our overall analysis of the problems that need addressing, their scale, causes, </a:t>
            </a:r>
            <a:r>
              <a:rPr lang="en-GB" baseline="0" dirty="0" err="1" smtClean="0"/>
              <a:t>etc</a:t>
            </a:r>
            <a:r>
              <a:rPr lang="en-GB" baseline="0" dirty="0" smtClean="0"/>
              <a:t> (e.g. climate science)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Potential solutions (technologies, behaviours, business models)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Barriers and opportunities in how the world is changing (e.g. economic models and assumptions, SPRU ‘grassroots innovation’ thinking)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Understanding how change happens (e.g. history project)</a:t>
            </a:r>
          </a:p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0" indent="0">
              <a:buFontTx/>
              <a:buNone/>
            </a:pPr>
            <a:r>
              <a:rPr lang="en-GB" baseline="0" dirty="0" smtClean="0"/>
              <a:t>That will help inform our overall strategic goals, the particular campaigns we run and the solutions we advocate.</a:t>
            </a:r>
          </a:p>
          <a:p>
            <a:pPr marL="0" indent="0">
              <a:buFontTx/>
              <a:buNone/>
            </a:pPr>
            <a:endParaRPr lang="en-GB" baseline="0" dirty="0" smtClean="0"/>
          </a:p>
          <a:p>
            <a:pPr marL="0" indent="0">
              <a:buFontTx/>
              <a:buNone/>
            </a:pPr>
            <a:endParaRPr lang="en-GB" baseline="0" dirty="0" smtClean="0"/>
          </a:p>
          <a:p>
            <a:pPr marL="0" indent="0">
              <a:buFontTx/>
              <a:buNone/>
            </a:pPr>
            <a:r>
              <a:rPr lang="en-GB" baseline="0" dirty="0" smtClean="0"/>
              <a:t>But: always in a political context.</a:t>
            </a:r>
          </a:p>
          <a:p>
            <a:pPr marL="0" indent="0">
              <a:buFontTx/>
              <a:buNone/>
            </a:pPr>
            <a:endParaRPr lang="en-GB" baseline="0" dirty="0" smtClean="0"/>
          </a:p>
          <a:p>
            <a:pPr marL="0" indent="0">
              <a:buFontTx/>
              <a:buNone/>
            </a:pPr>
            <a:endParaRPr lang="en-GB" baseline="0" dirty="0" smtClean="0"/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75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BUT: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we rarely read academic journals</a:t>
            </a:r>
          </a:p>
          <a:p>
            <a:pPr marL="171450" indent="-171450">
              <a:buFontTx/>
              <a:buChar char="-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often come across studies via mainstream or specialist press, mailing lists and social media, and usually through write-ups or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secondhand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accounts of them, not via the original stuff</a:t>
            </a:r>
          </a:p>
          <a:p>
            <a:pPr marL="171450" indent="-171450">
              <a:buFontTx/>
              <a:buChar char="-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There’s a whole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world of ‘policy thinking’ –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thinktanks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politicians, NGOs, unions, trade associations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we do mix at conferences, but we're often most interested in what other policy/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/business people have to say at them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we value the credibility that comes with academia, which is why we like to commission academics to write papers for us (but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want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 to say the things that we already want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say!)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we frequently think that some academics are miles off the cutting edge, only telling us what is already widely accepted within the policy world - or, worse, pushing theoretically-pure but politically-naive (and consequently sometimes damaging) lines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72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Conclusions: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If you’d like your work to </a:t>
            </a:r>
            <a:r>
              <a:rPr lang="en-GB" i="1" dirty="0" smtClean="0"/>
              <a:t>influence</a:t>
            </a:r>
            <a:r>
              <a:rPr lang="en-GB" i="0" dirty="0" smtClean="0"/>
              <a:t> what happens in the world, not</a:t>
            </a:r>
            <a:r>
              <a:rPr lang="en-GB" i="0" baseline="0" dirty="0" smtClean="0"/>
              <a:t> only to describe and analyse it, then engaging with actors outside academia is essential</a:t>
            </a:r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That doesn’t necessarily just mean engaging with civil servants, politicians or business leaders – civil society plays an important role</a:t>
            </a:r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Influencing NGOs, </a:t>
            </a:r>
            <a:r>
              <a:rPr lang="en-GB" i="0" baseline="0" dirty="0" err="1" smtClean="0"/>
              <a:t>thinktanks</a:t>
            </a:r>
            <a:r>
              <a:rPr lang="en-GB" i="0" baseline="0" dirty="0" smtClean="0"/>
              <a:t>, ‘the policy community’ </a:t>
            </a:r>
            <a:r>
              <a:rPr lang="en-GB" i="0" baseline="0" dirty="0" err="1" smtClean="0"/>
              <a:t>etc</a:t>
            </a:r>
            <a:r>
              <a:rPr lang="en-GB" i="0" baseline="0" dirty="0" smtClean="0"/>
              <a:t> is an active process – you have to go to where they are, by and large</a:t>
            </a:r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Expect a political environment and challenge about deliverability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i="0" baseline="0" dirty="0" smtClean="0"/>
              <a:t>Without question the worst thing you can do is to design your research project without talking to stakeholders first, and then publish a policy briefing on a university website without an adequate dissemination strategy</a:t>
            </a:r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Your research has to be </a:t>
            </a:r>
            <a:r>
              <a:rPr lang="en-GB" i="1" baseline="0" dirty="0" smtClean="0"/>
              <a:t>relevant</a:t>
            </a:r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Your research has to give some hints about what decision makers </a:t>
            </a:r>
            <a:r>
              <a:rPr lang="en-GB" i="1" baseline="0" dirty="0" smtClean="0"/>
              <a:t>should do</a:t>
            </a:r>
          </a:p>
          <a:p>
            <a:pPr marL="171450" indent="-171450">
              <a:buFontTx/>
              <a:buChar char="-"/>
            </a:pPr>
            <a:r>
              <a:rPr lang="en-GB" i="1" baseline="0" dirty="0" smtClean="0"/>
              <a:t>You need to consider how it will influence. A publication may not be as useful as a workshop or roundtable.</a:t>
            </a:r>
            <a:endParaRPr lang="en-GB" i="0" baseline="0" dirty="0" smtClean="0"/>
          </a:p>
          <a:p>
            <a:pPr marL="171450" indent="-171450">
              <a:buFontTx/>
              <a:buChar char="-"/>
            </a:pPr>
            <a:r>
              <a:rPr lang="en-GB" i="0" baseline="0" dirty="0" smtClean="0"/>
              <a:t>You know more than your audience; don’t afraid to share your thinking, just be clear what is evidenced and what is conjecture.</a:t>
            </a: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168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026C8-76EE-4D46-AF19-D6156A7006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80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66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53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36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2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98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78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15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25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84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22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5A95E-617F-40BB-91EF-BBD70ADFA191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B9724-5040-4D2F-8E53-5F724FFE1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1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paul.Steedman@foe.co.u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91323"/>
            <a:ext cx="9144000" cy="1620837"/>
          </a:xfrm>
        </p:spPr>
        <p:txBody>
          <a:bodyPr>
            <a:normAutofit fontScale="90000"/>
          </a:bodyPr>
          <a:lstStyle/>
          <a:p>
            <a:r>
              <a:rPr lang="en-GB" cap="all" dirty="0"/>
              <a:t>CIED Summer SCHOOL </a:t>
            </a:r>
            <a:r>
              <a:rPr lang="en-GB" cap="all" dirty="0" smtClean="0"/>
              <a:t>2017: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achieving </a:t>
            </a:r>
            <a:r>
              <a:rPr lang="en-GB" dirty="0"/>
              <a:t>policy impact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49531"/>
            <a:ext cx="9144000" cy="1655762"/>
          </a:xfrm>
        </p:spPr>
        <p:txBody>
          <a:bodyPr/>
          <a:lstStyle/>
          <a:p>
            <a:r>
              <a:rPr lang="en-GB" dirty="0" smtClean="0"/>
              <a:t>The campaigning NGO perspective</a:t>
            </a:r>
          </a:p>
          <a:p>
            <a:r>
              <a:rPr lang="en-GB" dirty="0" smtClean="0"/>
              <a:t>Paul Steedman, Senior Campaigner</a:t>
            </a:r>
          </a:p>
          <a:p>
            <a:r>
              <a:rPr lang="en-GB" dirty="0" smtClean="0"/>
              <a:t>Friends of the Earth (England, Wales &amp; Northern Ireland)</a:t>
            </a:r>
            <a:endParaRPr lang="en-GB" dirty="0"/>
          </a:p>
        </p:txBody>
      </p:sp>
      <p:pic>
        <p:nvPicPr>
          <p:cNvPr id="6" name="Picture 2" descr="Image result for friends of the eart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02"/>
          <a:stretch/>
        </p:blipFill>
        <p:spPr bwMode="auto">
          <a:xfrm>
            <a:off x="3612995" y="2512160"/>
            <a:ext cx="5080233" cy="1536703"/>
          </a:xfrm>
          <a:prstGeom prst="rect">
            <a:avLst/>
          </a:prstGeom>
          <a:noFill/>
          <a:effectLst>
            <a:glow rad="127000">
              <a:schemeClr val="bg1"/>
            </a:glo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852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Image result for demand climate justice friends of the ea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3945"/>
            <a:ext cx="12192000" cy="813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53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261" t="14711" r="47143" b="45960"/>
          <a:stretch/>
        </p:blipFill>
        <p:spPr>
          <a:xfrm>
            <a:off x="-289930" y="888920"/>
            <a:ext cx="7764691" cy="5110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261" t="53481" r="47143" b="5411"/>
          <a:stretch/>
        </p:blipFill>
        <p:spPr>
          <a:xfrm>
            <a:off x="5516139" y="888920"/>
            <a:ext cx="7072147" cy="486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65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Pictu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2662">
            <a:off x="-1131518" y="869915"/>
            <a:ext cx="7959060" cy="508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5030" t="19892" r="36516" b="7850"/>
          <a:stretch/>
        </p:blipFill>
        <p:spPr>
          <a:xfrm rot="580723">
            <a:off x="7462196" y="769905"/>
            <a:ext cx="3702206" cy="52856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5201" t="19283" r="36173" b="8155"/>
          <a:stretch/>
        </p:blipFill>
        <p:spPr>
          <a:xfrm>
            <a:off x="4233746" y="585994"/>
            <a:ext cx="3724508" cy="530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15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0513"/>
            <a:ext cx="12549788" cy="7928513"/>
          </a:xfrm>
        </p:spPr>
      </p:pic>
    </p:spTree>
    <p:extLst>
      <p:ext uri="{BB962C8B-B14F-4D97-AF65-F5344CB8AC3E}">
        <p14:creationId xmlns:p14="http://schemas.microsoft.com/office/powerpoint/2010/main" val="2169920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Paul Steedman, Senior Campaigner</a:t>
            </a:r>
          </a:p>
          <a:p>
            <a:r>
              <a:rPr lang="en-GB" dirty="0" smtClean="0"/>
              <a:t>Friends of the Earth (England, Wales &amp; Northern Ireland)</a:t>
            </a:r>
          </a:p>
          <a:p>
            <a:r>
              <a:rPr lang="en-GB" dirty="0" smtClean="0">
                <a:hlinkClick r:id="rId3"/>
              </a:rPr>
              <a:t>paul.Steedman@foe.co.uk</a:t>
            </a:r>
            <a:endParaRPr lang="en-GB" dirty="0" smtClean="0"/>
          </a:p>
          <a:p>
            <a:r>
              <a:rPr lang="en-GB" dirty="0" smtClean="0"/>
              <a:t>@paulsteedman1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48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592</Words>
  <Application>Microsoft Office PowerPoint</Application>
  <PresentationFormat>Widescreen</PresentationFormat>
  <Paragraphs>56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CIED Summer SCHOOL 2017: achieving policy impact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CIED Summer SCHOOL 2017: achieving policy impact</dc:title>
  <dc:creator>Paul Steedman</dc:creator>
  <cp:lastModifiedBy>Paul Steedman</cp:lastModifiedBy>
  <cp:revision>13</cp:revision>
  <cp:lastPrinted>2017-07-11T08:49:41Z</cp:lastPrinted>
  <dcterms:created xsi:type="dcterms:W3CDTF">2017-07-05T14:21:16Z</dcterms:created>
  <dcterms:modified xsi:type="dcterms:W3CDTF">2017-07-11T08:50:51Z</dcterms:modified>
</cp:coreProperties>
</file>