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1" r:id="rId1"/>
  </p:sldMasterIdLst>
  <p:sldIdLst>
    <p:sldId id="263" r:id="rId2"/>
    <p:sldId id="264" r:id="rId3"/>
    <p:sldId id="265" r:id="rId4"/>
    <p:sldId id="260" r:id="rId5"/>
    <p:sldId id="266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009" autoAdjust="0"/>
    <p:restoredTop sz="94660"/>
  </p:normalViewPr>
  <p:slideViewPr>
    <p:cSldViewPr>
      <p:cViewPr>
        <p:scale>
          <a:sx n="90" d="100"/>
          <a:sy n="90" d="100"/>
        </p:scale>
        <p:origin x="-1277" y="-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8800" y="1838134"/>
            <a:ext cx="8424862" cy="1225620"/>
          </a:xfrm>
        </p:spPr>
        <p:txBody>
          <a:bodyPr anchor="t">
            <a:normAutofit/>
          </a:bodyPr>
          <a:lstStyle>
            <a:lvl1pPr algn="l">
              <a:defRPr sz="4200" cap="all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8800" y="3134134"/>
            <a:ext cx="8424862" cy="92113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388800" y="6336000"/>
            <a:ext cx="2219325" cy="295275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smtClean="0"/>
              <a:t>[Date]</a:t>
            </a:r>
            <a:endParaRPr lang="en-GB"/>
          </a:p>
        </p:txBody>
      </p:sp>
      <p:sp>
        <p:nvSpPr>
          <p:cNvPr id="10" name="TextBox 9"/>
          <p:cNvSpPr txBox="1"/>
          <p:nvPr/>
        </p:nvSpPr>
        <p:spPr>
          <a:xfrm>
            <a:off x="7848000" y="184150"/>
            <a:ext cx="8963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b="1" dirty="0">
                <a:solidFill>
                  <a:srgbClr val="00447C"/>
                </a:solidFill>
                <a:cs typeface="Arial" panose="020B0604020202020204" pitchFamily="34" charset="0"/>
              </a:rPr>
              <a:t>OFFICIAL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68000"/>
            <a:ext cx="9144000" cy="2161309"/>
          </a:xfrm>
          <a:prstGeom prst="rect">
            <a:avLst/>
          </a:prstGeom>
        </p:spPr>
      </p:pic>
      <p:pic>
        <p:nvPicPr>
          <p:cNvPr id="11" name="Picture 10" descr="BEIS logo" title="BEIS logo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600" y="262800"/>
            <a:ext cx="4621811" cy="25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1257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955" y="1825625"/>
            <a:ext cx="8353718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447C"/>
                </a:solidFill>
              </a:rPr>
              <a:t>Energy Research Unit (from April 2017)</a:t>
            </a:r>
            <a:endParaRPr lang="en-GB" dirty="0">
              <a:solidFill>
                <a:srgbClr val="00447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4CB0E-1A92-43D2-B5ED-FE98F63B0344}" type="slidenum">
              <a:rPr lang="en-GB" smtClean="0">
                <a:solidFill>
                  <a:srgbClr val="00447C"/>
                </a:solidFill>
              </a:rPr>
              <a:pPr/>
              <a:t>‹#›</a:t>
            </a:fld>
            <a:endParaRPr lang="en-GB" dirty="0">
              <a:solidFill>
                <a:srgbClr val="00447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70023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800" y="972000"/>
            <a:ext cx="8353718" cy="70961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8800" y="1825625"/>
            <a:ext cx="41148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49" y="1825625"/>
            <a:ext cx="4113369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>
                <a:solidFill>
                  <a:srgbClr val="00447C"/>
                </a:solidFill>
              </a:rPr>
              <a:t>Energy Research Unit (from April 2017)</a:t>
            </a:r>
            <a:endParaRPr lang="en-GB" dirty="0" smtClean="0">
              <a:solidFill>
                <a:srgbClr val="00447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4CB0E-1A92-43D2-B5ED-FE98F63B0344}" type="slidenum">
              <a:rPr lang="en-GB" smtClean="0">
                <a:solidFill>
                  <a:srgbClr val="00447C"/>
                </a:solidFill>
              </a:rPr>
              <a:pPr/>
              <a:t>‹#›</a:t>
            </a:fld>
            <a:endParaRPr lang="en-GB" dirty="0">
              <a:solidFill>
                <a:srgbClr val="00447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42792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800" y="981286"/>
            <a:ext cx="8353873" cy="69162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800" y="1687858"/>
            <a:ext cx="4114800" cy="486169"/>
          </a:xfrm>
        </p:spPr>
        <p:txBody>
          <a:bodyPr anchor="b">
            <a:normAutofit/>
          </a:bodyPr>
          <a:lstStyle>
            <a:lvl1pPr marL="0" indent="0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8800" y="2505075"/>
            <a:ext cx="411480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600" y="1687858"/>
            <a:ext cx="4113073" cy="486169"/>
          </a:xfrm>
        </p:spPr>
        <p:txBody>
          <a:bodyPr anchor="b">
            <a:normAutofit/>
          </a:bodyPr>
          <a:lstStyle>
            <a:lvl1pPr marL="0" indent="0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4113523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srgbClr val="00447C"/>
                </a:solidFill>
              </a:rPr>
              <a:t>Energy Research Unit (from April 2017)</a:t>
            </a:r>
            <a:endParaRPr lang="en-GB" dirty="0">
              <a:solidFill>
                <a:srgbClr val="00447C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4CB0E-1A92-43D2-B5ED-FE98F63B0344}" type="slidenum">
              <a:rPr lang="en-GB" smtClean="0">
                <a:solidFill>
                  <a:srgbClr val="00447C"/>
                </a:solidFill>
              </a:rPr>
              <a:pPr/>
              <a:t>‹#›</a:t>
            </a:fld>
            <a:endParaRPr lang="en-GB" dirty="0">
              <a:solidFill>
                <a:srgbClr val="00447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56721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de Bar with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48849" y="1017720"/>
            <a:ext cx="6109060" cy="630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509848" y="1160463"/>
            <a:ext cx="1961889" cy="5029201"/>
          </a:xfrm>
          <a:ln w="19050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800" baseline="0">
                <a:solidFill>
                  <a:schemeClr val="tx2"/>
                </a:solidFill>
              </a:defRPr>
            </a:lvl1pPr>
            <a:lvl2pPr>
              <a:defRPr sz="1350">
                <a:solidFill>
                  <a:srgbClr val="133370"/>
                </a:solidFill>
              </a:defRPr>
            </a:lvl2pPr>
            <a:lvl3pPr>
              <a:defRPr sz="1350">
                <a:solidFill>
                  <a:srgbClr val="133370"/>
                </a:solidFill>
              </a:defRPr>
            </a:lvl3pPr>
            <a:lvl4pPr>
              <a:defRPr sz="1350">
                <a:solidFill>
                  <a:srgbClr val="133370"/>
                </a:solidFill>
              </a:defRPr>
            </a:lvl4pPr>
            <a:lvl5pPr>
              <a:defRPr sz="1350">
                <a:solidFill>
                  <a:srgbClr val="133370"/>
                </a:solidFill>
              </a:defRPr>
            </a:lvl5pPr>
          </a:lstStyle>
          <a:p>
            <a:pPr lvl="0"/>
            <a:r>
              <a:rPr lang="en-GB" smtClean="0"/>
              <a:t>Optional sidebar. Use for key messages for each slide. NOTE: Please use for all DECC Board / Committee slidepacks. Sidebar should be in same position on all slides and same width. Length can vary.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650730" y="2316481"/>
            <a:ext cx="6107184" cy="3873182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srgbClr val="00447C"/>
                </a:solidFill>
              </a:rPr>
              <a:t>Energy Research Unit (from April 2017)</a:t>
            </a:r>
            <a:endParaRPr lang="en-GB" dirty="0">
              <a:solidFill>
                <a:srgbClr val="00447C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4CB0E-1A92-43D2-B5ED-FE98F63B0344}" type="slidenum">
              <a:rPr lang="en-GB" smtClean="0">
                <a:solidFill>
                  <a:srgbClr val="00447C"/>
                </a:solidFill>
              </a:rPr>
              <a:pPr/>
              <a:t>‹#›</a:t>
            </a:fld>
            <a:endParaRPr lang="en-GB" dirty="0">
              <a:solidFill>
                <a:srgbClr val="00447C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2648320" y="1685608"/>
            <a:ext cx="6109028" cy="442912"/>
          </a:xfrm>
        </p:spPr>
        <p:txBody>
          <a:bodyPr anchor="b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23877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ide Bar without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49600" y="1017720"/>
            <a:ext cx="6105600" cy="630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511200" y="1160462"/>
            <a:ext cx="1962000" cy="5029202"/>
          </a:xfrm>
          <a:ln w="19050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800" baseline="0">
                <a:solidFill>
                  <a:schemeClr val="tx2"/>
                </a:solidFill>
              </a:defRPr>
            </a:lvl1pPr>
            <a:lvl2pPr>
              <a:defRPr sz="1350">
                <a:solidFill>
                  <a:srgbClr val="133370"/>
                </a:solidFill>
              </a:defRPr>
            </a:lvl2pPr>
            <a:lvl3pPr>
              <a:defRPr sz="1350">
                <a:solidFill>
                  <a:srgbClr val="133370"/>
                </a:solidFill>
              </a:defRPr>
            </a:lvl3pPr>
            <a:lvl4pPr>
              <a:defRPr sz="1350">
                <a:solidFill>
                  <a:srgbClr val="133370"/>
                </a:solidFill>
              </a:defRPr>
            </a:lvl4pPr>
            <a:lvl5pPr>
              <a:defRPr sz="1350">
                <a:solidFill>
                  <a:srgbClr val="133370"/>
                </a:solidFill>
              </a:defRPr>
            </a:lvl5pPr>
          </a:lstStyle>
          <a:p>
            <a:pPr lvl="0"/>
            <a:r>
              <a:rPr lang="en-GB" smtClean="0"/>
              <a:t>Optional sidebar. Use for key messages for each slide. NOTE: Please use for all DECC Board / Committee slidepacks. Sidebar should be in same position on all slides and same width. Length can vary.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649600" y="1701800"/>
            <a:ext cx="6105600" cy="448786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srgbClr val="00447C"/>
                </a:solidFill>
              </a:rPr>
              <a:t>Energy Research Unit (from April 2017)</a:t>
            </a:r>
            <a:endParaRPr lang="en-GB" dirty="0">
              <a:solidFill>
                <a:srgbClr val="00447C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4CB0E-1A92-43D2-B5ED-FE98F63B0344}" type="slidenum">
              <a:rPr lang="en-GB" smtClean="0">
                <a:solidFill>
                  <a:srgbClr val="00447C"/>
                </a:solidFill>
              </a:rPr>
              <a:pPr/>
              <a:t>‹#›</a:t>
            </a:fld>
            <a:endParaRPr lang="en-GB" dirty="0">
              <a:solidFill>
                <a:srgbClr val="00447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54709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Expanding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srgbClr val="00447C"/>
                </a:solidFill>
              </a:rPr>
              <a:t>Energy Research Unit (from April 2017)</a:t>
            </a:r>
            <a:endParaRPr lang="en-GB" dirty="0">
              <a:solidFill>
                <a:srgbClr val="00447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4CB0E-1A92-43D2-B5ED-FE98F63B0344}" type="slidenum">
              <a:rPr lang="en-GB" smtClean="0">
                <a:solidFill>
                  <a:srgbClr val="00447C"/>
                </a:solidFill>
              </a:rPr>
              <a:pPr/>
              <a:t>‹#›</a:t>
            </a:fld>
            <a:endParaRPr lang="en-GB" dirty="0">
              <a:solidFill>
                <a:srgbClr val="00447C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488949" y="1160463"/>
            <a:ext cx="8265584" cy="4973637"/>
          </a:xfrm>
          <a:ln w="19050">
            <a:solidFill>
              <a:schemeClr val="tx1"/>
            </a:solidFill>
          </a:ln>
        </p:spPr>
        <p:txBody>
          <a:bodyPr lIns="324000" tIns="324000" rIns="324000" bIns="216000">
            <a:normAutofit/>
          </a:bodyPr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smtClean="0"/>
              <a:t>Expanding Box. Click to add text. Box should be resized to fit text.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49101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srgbClr val="00447C"/>
                </a:solidFill>
              </a:rPr>
              <a:t>Energy Research Unit (from April 2017)</a:t>
            </a:r>
            <a:endParaRPr lang="en-GB" dirty="0">
              <a:solidFill>
                <a:srgbClr val="00447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4CB0E-1A92-43D2-B5ED-FE98F63B0344}" type="slidenum">
              <a:rPr lang="en-GB" smtClean="0">
                <a:solidFill>
                  <a:srgbClr val="00447C"/>
                </a:solidFill>
              </a:rPr>
              <a:pPr/>
              <a:t>‹#›</a:t>
            </a:fld>
            <a:endParaRPr lang="en-GB" dirty="0">
              <a:solidFill>
                <a:srgbClr val="00447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4563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/>
            </a:lvl1pPr>
          </a:lstStyle>
          <a:p>
            <a:r>
              <a:rPr lang="en-GB" smtClean="0">
                <a:solidFill>
                  <a:srgbClr val="00447C"/>
                </a:solidFill>
              </a:rPr>
              <a:t>Energy Research Unit (from April 2017)</a:t>
            </a:r>
            <a:endParaRPr lang="en-GB" dirty="0">
              <a:solidFill>
                <a:srgbClr val="00447C"/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18751" y="6416082"/>
            <a:ext cx="340519" cy="203596"/>
          </a:xfrm>
          <a:prstGeom prst="rect">
            <a:avLst/>
          </a:prstGeom>
        </p:spPr>
        <p:txBody>
          <a:bodyPr vert="horz" lIns="36000" tIns="45720" rIns="36000" bIns="45720" rtlCol="0" anchor="ctr"/>
          <a:lstStyle>
            <a:lvl1pPr algn="ctr">
              <a:defRPr sz="1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354CB0E-1A92-43D2-B5ED-FE98F63B0344}" type="slidenum">
              <a:rPr lang="en-GB" smtClean="0">
                <a:solidFill>
                  <a:srgbClr val="00447C"/>
                </a:solidFill>
              </a:rPr>
              <a:pPr/>
              <a:t>‹#›</a:t>
            </a:fld>
            <a:endParaRPr lang="en-GB" dirty="0">
              <a:solidFill>
                <a:srgbClr val="00447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95987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 Slide -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8800" y="1838134"/>
            <a:ext cx="8424862" cy="1225620"/>
          </a:xfrm>
        </p:spPr>
        <p:txBody>
          <a:bodyPr anchor="t">
            <a:normAutofit/>
          </a:bodyPr>
          <a:lstStyle>
            <a:lvl1pPr algn="l">
              <a:defRPr sz="42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8800" y="3134134"/>
            <a:ext cx="8424862" cy="92113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600" y="266400"/>
            <a:ext cx="1827170" cy="968400"/>
          </a:xfrm>
          <a:prstGeom prst="rect">
            <a:avLst/>
          </a:prstGeom>
        </p:spPr>
      </p:pic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388800" y="6336000"/>
            <a:ext cx="2219325" cy="295275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smtClean="0"/>
              <a:t>[Date]</a:t>
            </a:r>
            <a:endParaRPr lang="en-GB"/>
          </a:p>
        </p:txBody>
      </p:sp>
      <p:sp>
        <p:nvSpPr>
          <p:cNvPr id="10" name="TextBox 9"/>
          <p:cNvSpPr txBox="1"/>
          <p:nvPr/>
        </p:nvSpPr>
        <p:spPr>
          <a:xfrm>
            <a:off x="7848000" y="184150"/>
            <a:ext cx="8963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b="1" dirty="0">
                <a:solidFill>
                  <a:srgbClr val="133370"/>
                </a:solidFill>
                <a:cs typeface="Arial" panose="020B0604020202020204" pitchFamily="34" charset="0"/>
              </a:rPr>
              <a:t>OFFICIAL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68000"/>
            <a:ext cx="9144000" cy="2161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0593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8955" y="972000"/>
            <a:ext cx="8353718" cy="7096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955" y="1825625"/>
            <a:ext cx="835371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7669" y="6517880"/>
            <a:ext cx="5705475" cy="2035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smtClean="0">
                <a:solidFill>
                  <a:srgbClr val="00447C"/>
                </a:solidFill>
              </a:rPr>
              <a:t>Energy Research Unit (from April 2017)</a:t>
            </a:r>
            <a:endParaRPr lang="en-GB" dirty="0">
              <a:solidFill>
                <a:srgbClr val="00447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18751" y="6416082"/>
            <a:ext cx="340519" cy="203596"/>
          </a:xfrm>
          <a:prstGeom prst="rect">
            <a:avLst/>
          </a:prstGeom>
        </p:spPr>
        <p:txBody>
          <a:bodyPr vert="horz" lIns="36000" tIns="45720" rIns="36000" bIns="45720" rtlCol="0" anchor="ctr"/>
          <a:lstStyle>
            <a:lvl1pPr algn="ctr">
              <a:defRPr sz="1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354CB0E-1A92-43D2-B5ED-FE98F63B0344}" type="slidenum">
              <a:rPr lang="en-GB" smtClean="0">
                <a:solidFill>
                  <a:srgbClr val="00447C"/>
                </a:solidFill>
              </a:rPr>
              <a:pPr/>
              <a:t>‹#›</a:t>
            </a:fld>
            <a:endParaRPr lang="en-GB" dirty="0">
              <a:solidFill>
                <a:srgbClr val="00447C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8343888" y="6376199"/>
            <a:ext cx="303438" cy="288725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>
              <a:solidFill>
                <a:srgbClr val="002F6D"/>
              </a:solidFill>
            </a:endParaRPr>
          </a:p>
        </p:txBody>
      </p:sp>
      <p:cxnSp>
        <p:nvCxnSpPr>
          <p:cNvPr id="9" name="Straight Connector 8"/>
          <p:cNvCxnSpPr>
            <a:stCxn id="7" idx="2"/>
          </p:cNvCxnSpPr>
          <p:nvPr/>
        </p:nvCxnSpPr>
        <p:spPr>
          <a:xfrm flipH="1">
            <a:off x="498474" y="6520562"/>
            <a:ext cx="7845414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7846273" y="184150"/>
            <a:ext cx="8963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b="1" dirty="0">
                <a:solidFill>
                  <a:srgbClr val="00447C"/>
                </a:solidFill>
                <a:cs typeface="Arial" panose="020B0604020202020204" pitchFamily="34" charset="0"/>
              </a:rPr>
              <a:t>OFFICIAL</a:t>
            </a:r>
          </a:p>
        </p:txBody>
      </p:sp>
      <p:pic>
        <p:nvPicPr>
          <p:cNvPr id="11" name="Picture 10" descr="BEIS logo" title="BEIS logo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600" y="262800"/>
            <a:ext cx="4621811" cy="25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7580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Achieving policy impact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8800" y="3134134"/>
            <a:ext cx="8424862" cy="1230970"/>
          </a:xfrm>
        </p:spPr>
        <p:txBody>
          <a:bodyPr>
            <a:normAutofit/>
          </a:bodyPr>
          <a:lstStyle/>
          <a:p>
            <a:r>
              <a:rPr lang="en-GB" b="1" dirty="0" smtClean="0"/>
              <a:t>Fraser Macleod</a:t>
            </a:r>
          </a:p>
          <a:p>
            <a:r>
              <a:rPr lang="en-GB" dirty="0" smtClean="0"/>
              <a:t>Social Research</a:t>
            </a:r>
          </a:p>
          <a:p>
            <a:r>
              <a:rPr lang="en-GB" dirty="0" smtClean="0"/>
              <a:t>Department for Business, Energy and Industrial Strategy 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 smtClean="0"/>
              <a:t>11. 07. 2017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95120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764704"/>
            <a:ext cx="8353718" cy="709614"/>
          </a:xfrm>
        </p:spPr>
        <p:txBody>
          <a:bodyPr/>
          <a:lstStyle/>
          <a:p>
            <a:r>
              <a:rPr lang="en-GB" dirty="0" smtClean="0"/>
              <a:t>Role of Government Social Researchers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4CB0E-1A92-43D2-B5ED-FE98F63B0344}" type="slidenum">
              <a:rPr lang="en-GB" smtClean="0">
                <a:solidFill>
                  <a:srgbClr val="00447C"/>
                </a:solidFill>
              </a:rPr>
              <a:pPr/>
              <a:t>2</a:t>
            </a:fld>
            <a:endParaRPr lang="en-GB" dirty="0">
              <a:solidFill>
                <a:srgbClr val="00447C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699242"/>
            <a:ext cx="8251269" cy="4754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2411760" y="1851361"/>
            <a:ext cx="6163037" cy="3233823"/>
            <a:chOff x="2411760" y="1851361"/>
            <a:chExt cx="6163037" cy="3233823"/>
          </a:xfrm>
        </p:grpSpPr>
        <p:sp>
          <p:nvSpPr>
            <p:cNvPr id="9" name="TextBox 8"/>
            <p:cNvSpPr txBox="1"/>
            <p:nvPr/>
          </p:nvSpPr>
          <p:spPr>
            <a:xfrm>
              <a:off x="6630581" y="1851361"/>
              <a:ext cx="1944216" cy="646331"/>
            </a:xfrm>
            <a:prstGeom prst="rect">
              <a:avLst/>
            </a:prstGeom>
            <a:solidFill>
              <a:sysClr val="window" lastClr="FFFFFF"/>
            </a:solidFill>
            <a:ln w="15875">
              <a:solidFill>
                <a:srgbClr val="5B9BD5"/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rPr>
                <a:t>SOCIAL RESEARCH</a:t>
              </a:r>
            </a:p>
          </p:txBody>
        </p:sp>
        <p:sp>
          <p:nvSpPr>
            <p:cNvPr id="10" name="Down Arrow 9"/>
            <p:cNvSpPr/>
            <p:nvPr/>
          </p:nvSpPr>
          <p:spPr>
            <a:xfrm>
              <a:off x="8100392" y="2564904"/>
              <a:ext cx="216024" cy="936104"/>
            </a:xfrm>
            <a:prstGeom prst="downArrow">
              <a:avLst/>
            </a:prstGeom>
            <a:solidFill>
              <a:srgbClr val="5B9BD5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Left Arrow 10"/>
            <p:cNvSpPr/>
            <p:nvPr/>
          </p:nvSpPr>
          <p:spPr>
            <a:xfrm>
              <a:off x="6084168" y="1988840"/>
              <a:ext cx="432048" cy="231405"/>
            </a:xfrm>
            <a:prstGeom prst="leftArrow">
              <a:avLst/>
            </a:prstGeom>
            <a:solidFill>
              <a:srgbClr val="5B9BD5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12" name="Straight Arrow Connector 11"/>
            <p:cNvCxnSpPr/>
            <p:nvPr/>
          </p:nvCxnSpPr>
          <p:spPr>
            <a:xfrm flipV="1">
              <a:off x="2411760" y="2420888"/>
              <a:ext cx="1872208" cy="1944216"/>
            </a:xfrm>
            <a:prstGeom prst="straightConnector1">
              <a:avLst/>
            </a:prstGeom>
            <a:noFill/>
            <a:ln w="25400" cap="flat" cmpd="sng" algn="ctr">
              <a:solidFill>
                <a:srgbClr val="0070C0"/>
              </a:solidFill>
              <a:prstDash val="solid"/>
              <a:miter lim="800000"/>
              <a:tailEnd type="arrow"/>
            </a:ln>
            <a:effectLst/>
          </p:spPr>
        </p:cxnSp>
        <p:cxnSp>
          <p:nvCxnSpPr>
            <p:cNvPr id="13" name="Straight Arrow Connector 12"/>
            <p:cNvCxnSpPr/>
            <p:nvPr/>
          </p:nvCxnSpPr>
          <p:spPr>
            <a:xfrm flipV="1">
              <a:off x="2708176" y="2852936"/>
              <a:ext cx="3592016" cy="1664568"/>
            </a:xfrm>
            <a:prstGeom prst="straightConnector1">
              <a:avLst/>
            </a:prstGeom>
            <a:noFill/>
            <a:ln w="25400" cap="flat" cmpd="sng" algn="ctr">
              <a:solidFill>
                <a:srgbClr val="0070C0"/>
              </a:solidFill>
              <a:prstDash val="solid"/>
              <a:miter lim="800000"/>
              <a:tailEnd type="arrow"/>
            </a:ln>
            <a:effectLst/>
          </p:spPr>
        </p:cxnSp>
        <p:cxnSp>
          <p:nvCxnSpPr>
            <p:cNvPr id="14" name="Straight Arrow Connector 13"/>
            <p:cNvCxnSpPr/>
            <p:nvPr/>
          </p:nvCxnSpPr>
          <p:spPr>
            <a:xfrm flipV="1">
              <a:off x="2708176" y="3933056"/>
              <a:ext cx="4024064" cy="736848"/>
            </a:xfrm>
            <a:prstGeom prst="straightConnector1">
              <a:avLst/>
            </a:prstGeom>
            <a:noFill/>
            <a:ln w="25400" cap="flat" cmpd="sng" algn="ctr">
              <a:solidFill>
                <a:srgbClr val="0070C0"/>
              </a:solidFill>
              <a:prstDash val="solid"/>
              <a:miter lim="800000"/>
              <a:tailEnd type="arrow"/>
            </a:ln>
            <a:effectLst/>
          </p:spPr>
        </p:cxnSp>
        <p:cxnSp>
          <p:nvCxnSpPr>
            <p:cNvPr id="15" name="Straight Arrow Connector 14"/>
            <p:cNvCxnSpPr/>
            <p:nvPr/>
          </p:nvCxnSpPr>
          <p:spPr>
            <a:xfrm>
              <a:off x="2708176" y="4822304"/>
              <a:ext cx="720080" cy="262880"/>
            </a:xfrm>
            <a:prstGeom prst="straightConnector1">
              <a:avLst/>
            </a:prstGeom>
            <a:noFill/>
            <a:ln w="25400" cap="flat" cmpd="sng" algn="ctr">
              <a:solidFill>
                <a:srgbClr val="0070C0"/>
              </a:solidFill>
              <a:prstDash val="solid"/>
              <a:miter lim="800000"/>
              <a:tailEnd type="arrow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4205298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4926" y="692696"/>
            <a:ext cx="8719549" cy="709614"/>
          </a:xfrm>
        </p:spPr>
        <p:txBody>
          <a:bodyPr>
            <a:normAutofit fontScale="90000"/>
          </a:bodyPr>
          <a:lstStyle/>
          <a:p>
            <a:r>
              <a:rPr lang="en-GB" b="1" dirty="0" smtClean="0"/>
              <a:t>Are Civil Servants isolated in an Ivory Tower? </a:t>
            </a:r>
            <a:endParaRPr lang="en-GB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4CB0E-1A92-43D2-B5ED-FE98F63B0344}" type="slidenum">
              <a:rPr lang="en-GB" smtClean="0">
                <a:solidFill>
                  <a:srgbClr val="00447C"/>
                </a:solidFill>
              </a:rPr>
              <a:pPr/>
              <a:t>3</a:t>
            </a:fld>
            <a:endParaRPr lang="en-GB" dirty="0">
              <a:solidFill>
                <a:srgbClr val="00447C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628800"/>
            <a:ext cx="6840760" cy="4801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8183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149" y="769937"/>
            <a:ext cx="5552995" cy="709614"/>
          </a:xfrm>
        </p:spPr>
        <p:txBody>
          <a:bodyPr>
            <a:normAutofit/>
          </a:bodyPr>
          <a:lstStyle/>
          <a:p>
            <a:r>
              <a:rPr lang="en-GB" sz="2800" dirty="0" smtClean="0"/>
              <a:t>Forms of academic engagement</a:t>
            </a:r>
            <a:endParaRPr lang="en-GB" sz="28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27781038"/>
              </p:ext>
            </p:extLst>
          </p:nvPr>
        </p:nvGraphicFramePr>
        <p:xfrm>
          <a:off x="395536" y="1916832"/>
          <a:ext cx="8431534" cy="44982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2288"/>
                <a:gridCol w="5839246"/>
              </a:tblGrid>
              <a:tr h="443247">
                <a:tc>
                  <a:txBody>
                    <a:bodyPr/>
                    <a:lstStyle/>
                    <a:p>
                      <a:r>
                        <a:rPr lang="en-GB" dirty="0" smtClean="0"/>
                        <a:t>Type</a:t>
                      </a:r>
                      <a:r>
                        <a:rPr lang="en-GB" baseline="0" dirty="0" smtClean="0"/>
                        <a:t> of engagement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Examples</a:t>
                      </a:r>
                      <a:endParaRPr lang="en-GB" dirty="0"/>
                    </a:p>
                  </a:txBody>
                  <a:tcPr/>
                </a:tc>
              </a:tr>
              <a:tr h="1129368">
                <a:tc>
                  <a:txBody>
                    <a:bodyPr/>
                    <a:lstStyle/>
                    <a:p>
                      <a:r>
                        <a:rPr lang="en-GB" sz="1400" b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Civil Servants</a:t>
                      </a:r>
                      <a:r>
                        <a:rPr lang="en-GB" sz="1400" b="1" baseline="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 join academic steering groups. </a:t>
                      </a:r>
                      <a:endParaRPr lang="en-GB" sz="1400" b="1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400" baseline="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BEIS Head of Social Research on CIED Advisory Group.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GB" sz="1400" baseline="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 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400" baseline="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British Academy/ Lancaster </a:t>
                      </a:r>
                      <a:r>
                        <a:rPr lang="en-GB" sz="1400" baseline="0" dirty="0" err="1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Uni</a:t>
                      </a:r>
                      <a:r>
                        <a:rPr lang="en-GB" sz="1400" baseline="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 review of international approaches to community led renewable energy.</a:t>
                      </a:r>
                      <a:endParaRPr lang="en-GB" sz="14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874349">
                <a:tc>
                  <a:txBody>
                    <a:bodyPr/>
                    <a:lstStyle/>
                    <a:p>
                      <a:r>
                        <a:rPr lang="en-GB" sz="1400" b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Joint Seminars</a:t>
                      </a:r>
                      <a:r>
                        <a:rPr lang="en-GB" sz="1400" b="1" baseline="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 </a:t>
                      </a:r>
                      <a:endParaRPr lang="en-GB" sz="1400" b="1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Seminar</a:t>
                      </a:r>
                      <a:r>
                        <a:rPr lang="en-GB" sz="1400" baseline="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s within DECC/ BEIS e.g. CIED research on rebound effects.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en-GB" sz="1400" dirty="0" smtClean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‘Show</a:t>
                      </a:r>
                      <a:r>
                        <a:rPr lang="en-GB" sz="1400" baseline="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 and tell’ days – e.g. DECC researchers visit Oxford ECI.</a:t>
                      </a:r>
                      <a:endParaRPr lang="en-GB" sz="14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812596">
                <a:tc>
                  <a:txBody>
                    <a:bodyPr/>
                    <a:lstStyle/>
                    <a:p>
                      <a:r>
                        <a:rPr lang="en-GB" sz="1400" b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Funding</a:t>
                      </a:r>
                      <a:r>
                        <a:rPr lang="en-GB" sz="1400" b="1" baseline="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 c</a:t>
                      </a:r>
                      <a:r>
                        <a:rPr lang="en-GB" sz="1400" b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ollaboration</a:t>
                      </a:r>
                      <a:r>
                        <a:rPr lang="en-GB" sz="1400" b="1" baseline="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 on a joint project</a:t>
                      </a:r>
                      <a:endParaRPr lang="en-GB" sz="1400" b="1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400" baseline="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Centre for Energy Epidemiology (UCL) project to design socio-technical longitudinal survey on household energy use.</a:t>
                      </a:r>
                    </a:p>
                  </a:txBody>
                  <a:tcPr/>
                </a:tc>
              </a:tr>
              <a:tr h="619331">
                <a:tc>
                  <a:txBody>
                    <a:bodyPr/>
                    <a:lstStyle/>
                    <a:p>
                      <a:r>
                        <a:rPr lang="en-GB" sz="1400" b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Academic advise</a:t>
                      </a:r>
                      <a:r>
                        <a:rPr lang="en-GB" sz="1400" b="1" baseline="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 on methodological issues</a:t>
                      </a:r>
                      <a:endParaRPr lang="en-GB" sz="1400" b="1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CECAN</a:t>
                      </a:r>
                      <a:r>
                        <a:rPr lang="en-GB" sz="1400" baseline="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 advise on evaluation methods for complex programmes (</a:t>
                      </a:r>
                      <a:r>
                        <a:rPr lang="en-GB" sz="1400" baseline="0" dirty="0" err="1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CfD</a:t>
                      </a:r>
                      <a:r>
                        <a:rPr lang="en-GB" sz="1400" baseline="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). </a:t>
                      </a:r>
                      <a:endParaRPr lang="en-GB" sz="14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619331">
                <a:tc>
                  <a:txBody>
                    <a:bodyPr/>
                    <a:lstStyle/>
                    <a:p>
                      <a:r>
                        <a:rPr lang="en-GB" sz="1400" b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Interns/</a:t>
                      </a:r>
                      <a:r>
                        <a:rPr lang="en-GB" sz="1400" b="1" baseline="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 Secondments</a:t>
                      </a:r>
                      <a:endParaRPr lang="en-GB" sz="1400" b="1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UCL PhD student</a:t>
                      </a:r>
                      <a:r>
                        <a:rPr lang="en-GB" sz="1400" baseline="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 review of impact of different heating controls. </a:t>
                      </a:r>
                      <a:endParaRPr lang="en-GB" sz="14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4CB0E-1A92-43D2-B5ED-FE98F63B0344}" type="slidenum">
              <a:rPr lang="en-GB" smtClean="0">
                <a:solidFill>
                  <a:srgbClr val="00447C"/>
                </a:solidFill>
              </a:rPr>
              <a:pPr/>
              <a:t>4</a:t>
            </a:fld>
            <a:endParaRPr lang="en-GB" dirty="0">
              <a:solidFill>
                <a:srgbClr val="00447C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59" y="0"/>
            <a:ext cx="3132749" cy="1611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7566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4CB0E-1A92-43D2-B5ED-FE98F63B0344}" type="slidenum">
              <a:rPr lang="en-GB" smtClean="0">
                <a:solidFill>
                  <a:srgbClr val="00447C"/>
                </a:solidFill>
              </a:rPr>
              <a:pPr/>
              <a:t>5</a:t>
            </a:fld>
            <a:endParaRPr lang="en-GB" dirty="0">
              <a:solidFill>
                <a:srgbClr val="00447C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7696" y="130617"/>
            <a:ext cx="2736304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38039" y="729570"/>
            <a:ext cx="586814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Achieving impact on policy process</a:t>
            </a:r>
          </a:p>
          <a:p>
            <a:endParaRPr lang="en-GB" b="1" dirty="0"/>
          </a:p>
        </p:txBody>
      </p:sp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2783486"/>
              </p:ext>
            </p:extLst>
          </p:nvPr>
        </p:nvGraphicFramePr>
        <p:xfrm>
          <a:off x="827584" y="2636912"/>
          <a:ext cx="7908540" cy="3747472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435932"/>
                <a:gridCol w="5472608"/>
              </a:tblGrid>
              <a:tr h="576064">
                <a:tc>
                  <a:txBody>
                    <a:bodyPr/>
                    <a:lstStyle/>
                    <a:p>
                      <a:r>
                        <a:rPr lang="en-GB" sz="1600" b="1" dirty="0" smtClean="0">
                          <a:solidFill>
                            <a:schemeClr val="tx1">
                              <a:lumMod val="75000"/>
                            </a:schemeClr>
                          </a:solidFill>
                        </a:rPr>
                        <a:t>1. Clarity</a:t>
                      </a:r>
                      <a:endParaRPr lang="en-GB" sz="1600" b="1" dirty="0">
                        <a:solidFill>
                          <a:schemeClr val="tx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dirty="0" smtClean="0">
                          <a:solidFill>
                            <a:schemeClr val="tx1">
                              <a:lumMod val="75000"/>
                            </a:schemeClr>
                          </a:solidFill>
                        </a:rPr>
                        <a:t>Use plain English in research summaries.</a:t>
                      </a:r>
                    </a:p>
                  </a:txBody>
                  <a:tcPr/>
                </a:tc>
              </a:tr>
              <a:tr h="720080">
                <a:tc>
                  <a:txBody>
                    <a:bodyPr/>
                    <a:lstStyle/>
                    <a:p>
                      <a:r>
                        <a:rPr lang="en-GB" sz="1600" b="1" dirty="0" smtClean="0">
                          <a:solidFill>
                            <a:schemeClr val="tx1">
                              <a:lumMod val="75000"/>
                            </a:schemeClr>
                          </a:solidFill>
                        </a:rPr>
                        <a:t>2. Relevance</a:t>
                      </a:r>
                      <a:endParaRPr lang="en-GB" sz="1600" b="1" dirty="0">
                        <a:solidFill>
                          <a:schemeClr val="tx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dirty="0" smtClean="0">
                          <a:solidFill>
                            <a:schemeClr val="tx1">
                              <a:lumMod val="75000"/>
                            </a:schemeClr>
                          </a:solidFill>
                        </a:rPr>
                        <a:t>Keep up to date on policy debates.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dirty="0" smtClean="0">
                          <a:solidFill>
                            <a:schemeClr val="tx1">
                              <a:lumMod val="75000"/>
                            </a:schemeClr>
                          </a:solidFill>
                        </a:rPr>
                        <a:t>Consider policy implications – give suggestions.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 b="1" dirty="0" smtClean="0">
                          <a:solidFill>
                            <a:schemeClr val="tx1">
                              <a:lumMod val="75000"/>
                            </a:schemeClr>
                          </a:solidFill>
                        </a:rPr>
                        <a:t>3. Use existing Comms</a:t>
                      </a:r>
                      <a:endParaRPr lang="en-GB" sz="1600" b="1" dirty="0">
                        <a:solidFill>
                          <a:schemeClr val="tx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baseline="0" dirty="0" smtClean="0">
                          <a:solidFill>
                            <a:schemeClr val="tx1">
                              <a:lumMod val="75000"/>
                            </a:schemeClr>
                          </a:solidFill>
                        </a:rPr>
                        <a:t>e.g. e-newsletters, </a:t>
                      </a:r>
                      <a:r>
                        <a:rPr lang="en-GB" sz="1600" baseline="0" dirty="0" err="1" smtClean="0">
                          <a:solidFill>
                            <a:schemeClr val="tx1">
                              <a:lumMod val="75000"/>
                            </a:schemeClr>
                          </a:solidFill>
                        </a:rPr>
                        <a:t>Uni</a:t>
                      </a:r>
                      <a:r>
                        <a:rPr lang="en-GB" sz="1600" baseline="0" dirty="0" smtClean="0">
                          <a:solidFill>
                            <a:schemeClr val="tx1">
                              <a:lumMod val="75000"/>
                            </a:schemeClr>
                          </a:solidFill>
                        </a:rPr>
                        <a:t> reps who engage with Gov.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GB" sz="1600" dirty="0">
                        <a:solidFill>
                          <a:schemeClr val="tx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 b="1" dirty="0" smtClean="0">
                          <a:solidFill>
                            <a:schemeClr val="tx1">
                              <a:lumMod val="75000"/>
                            </a:schemeClr>
                          </a:solidFill>
                        </a:rPr>
                        <a:t>4. Networking</a:t>
                      </a:r>
                      <a:endParaRPr lang="en-GB" sz="1600" b="1" dirty="0">
                        <a:solidFill>
                          <a:schemeClr val="tx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dirty="0" smtClean="0">
                          <a:solidFill>
                            <a:schemeClr val="tx1">
                              <a:lumMod val="75000"/>
                            </a:schemeClr>
                          </a:solidFill>
                        </a:rPr>
                        <a:t>Identify relevant people in </a:t>
                      </a:r>
                      <a:r>
                        <a:rPr lang="en-GB" sz="1600" dirty="0" err="1" smtClean="0">
                          <a:solidFill>
                            <a:schemeClr val="tx1">
                              <a:lumMod val="75000"/>
                            </a:schemeClr>
                          </a:solidFill>
                        </a:rPr>
                        <a:t>Gov</a:t>
                      </a:r>
                      <a:r>
                        <a:rPr lang="en-GB" sz="1600" dirty="0" smtClean="0">
                          <a:solidFill>
                            <a:schemeClr val="tx1">
                              <a:lumMod val="75000"/>
                            </a:schemeClr>
                          </a:solidFill>
                        </a:rPr>
                        <a:t> Depts.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dirty="0" smtClean="0">
                          <a:solidFill>
                            <a:schemeClr val="tx1">
                              <a:lumMod val="75000"/>
                            </a:schemeClr>
                          </a:solidFill>
                        </a:rPr>
                        <a:t>Offer seminars/ invite to yours.</a:t>
                      </a:r>
                    </a:p>
                    <a:p>
                      <a:endParaRPr lang="en-GB" sz="1600" dirty="0">
                        <a:solidFill>
                          <a:schemeClr val="tx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470128">
                <a:tc>
                  <a:txBody>
                    <a:bodyPr/>
                    <a:lstStyle/>
                    <a:p>
                      <a:r>
                        <a:rPr lang="en-GB" sz="1600" b="1" dirty="0" smtClean="0">
                          <a:solidFill>
                            <a:schemeClr val="tx1">
                              <a:lumMod val="75000"/>
                            </a:schemeClr>
                          </a:solidFill>
                        </a:rPr>
                        <a:t>5. Secondments</a:t>
                      </a:r>
                      <a:endParaRPr lang="en-GB" sz="1600" b="1" dirty="0">
                        <a:solidFill>
                          <a:schemeClr val="tx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dirty="0" smtClean="0">
                          <a:solidFill>
                            <a:schemeClr val="tx1">
                              <a:lumMod val="75000"/>
                            </a:schemeClr>
                          </a:solidFill>
                        </a:rPr>
                        <a:t>Consider offering time</a:t>
                      </a:r>
                      <a:r>
                        <a:rPr lang="en-GB" sz="1600" baseline="0" dirty="0" smtClean="0">
                          <a:solidFill>
                            <a:schemeClr val="tx1">
                              <a:lumMod val="75000"/>
                            </a:schemeClr>
                          </a:solidFill>
                        </a:rPr>
                        <a:t> to work in </a:t>
                      </a:r>
                      <a:r>
                        <a:rPr lang="en-GB" sz="1600" baseline="0" dirty="0" err="1" smtClean="0">
                          <a:solidFill>
                            <a:schemeClr val="tx1">
                              <a:lumMod val="75000"/>
                            </a:schemeClr>
                          </a:solidFill>
                        </a:rPr>
                        <a:t>Gov</a:t>
                      </a:r>
                      <a:r>
                        <a:rPr lang="en-GB" sz="1600" baseline="0" dirty="0" smtClean="0">
                          <a:solidFill>
                            <a:schemeClr val="tx1">
                              <a:lumMod val="75000"/>
                            </a:schemeClr>
                          </a:solidFill>
                        </a:rPr>
                        <a:t> Dept. </a:t>
                      </a:r>
                      <a:endParaRPr lang="en-GB" sz="1600" dirty="0">
                        <a:solidFill>
                          <a:schemeClr val="tx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 b="1" dirty="0" smtClean="0">
                          <a:solidFill>
                            <a:schemeClr val="tx1">
                              <a:lumMod val="75000"/>
                            </a:schemeClr>
                          </a:solidFill>
                        </a:rPr>
                        <a:t>6. Support</a:t>
                      </a:r>
                      <a:r>
                        <a:rPr lang="en-GB" sz="1600" b="1" baseline="0" dirty="0" smtClean="0">
                          <a:solidFill>
                            <a:schemeClr val="tx1">
                              <a:lumMod val="75000"/>
                            </a:schemeClr>
                          </a:solidFill>
                        </a:rPr>
                        <a:t> for projects</a:t>
                      </a:r>
                      <a:endParaRPr lang="en-GB" sz="1600" b="1" dirty="0">
                        <a:solidFill>
                          <a:schemeClr val="tx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dirty="0" smtClean="0">
                          <a:solidFill>
                            <a:schemeClr val="tx1">
                              <a:lumMod val="75000"/>
                            </a:schemeClr>
                          </a:solidFill>
                        </a:rPr>
                        <a:t>Request letter</a:t>
                      </a:r>
                      <a:r>
                        <a:rPr lang="en-GB" sz="1600" baseline="0" dirty="0" smtClean="0">
                          <a:solidFill>
                            <a:schemeClr val="tx1">
                              <a:lumMod val="75000"/>
                            </a:schemeClr>
                          </a:solidFill>
                        </a:rPr>
                        <a:t> of support in funding.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baseline="0" dirty="0" smtClean="0">
                          <a:solidFill>
                            <a:schemeClr val="tx1">
                              <a:lumMod val="75000"/>
                            </a:schemeClr>
                          </a:solidFill>
                        </a:rPr>
                        <a:t>Ask policy rep to join steering group.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755576" y="1563082"/>
            <a:ext cx="62646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tx2"/>
                </a:solidFill>
              </a:rPr>
              <a:t>Impact</a:t>
            </a:r>
            <a:r>
              <a:rPr lang="en-GB" dirty="0">
                <a:solidFill>
                  <a:schemeClr val="tx2"/>
                </a:solidFill>
              </a:rPr>
              <a:t> = Quality + Relevance x Communication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05661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Carbon Budgets. Innovate UK.FM V2.09.02.2016">
  <a:themeElements>
    <a:clrScheme name="BEIS Colours">
      <a:dk1>
        <a:srgbClr val="00447C"/>
      </a:dk1>
      <a:lt1>
        <a:sysClr val="window" lastClr="FFFFFF"/>
      </a:lt1>
      <a:dk2>
        <a:srgbClr val="000000"/>
      </a:dk2>
      <a:lt2>
        <a:srgbClr val="009FDA"/>
      </a:lt2>
      <a:accent1>
        <a:srgbClr val="009FDA"/>
      </a:accent1>
      <a:accent2>
        <a:srgbClr val="E26EB2"/>
      </a:accent2>
      <a:accent3>
        <a:srgbClr val="69BE28"/>
      </a:accent3>
      <a:accent4>
        <a:srgbClr val="B382C7"/>
      </a:accent4>
      <a:accent5>
        <a:srgbClr val="FBB900"/>
      </a:accent5>
      <a:accent6>
        <a:srgbClr val="A8B8BE"/>
      </a:accent6>
      <a:hlink>
        <a:srgbClr val="0070C0"/>
      </a:hlink>
      <a:folHlink>
        <a:srgbClr val="954F72"/>
      </a:folHlink>
    </a:clrScheme>
    <a:fontScheme name="DECC 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6-2293_BEIS_PowerPoint_Template_Narrow_Logo_Standard_Size_Curve_Only_270716" id="{7F1E647D-BACF-4FBA-8BEB-055FABABD25E}" vid="{1F191C16-F462-43C6-B8AC-E463A2E3F9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308</TotalTime>
  <Words>270</Words>
  <Application>Microsoft Office PowerPoint</Application>
  <PresentationFormat>On-screen Show (4:3)</PresentationFormat>
  <Paragraphs>46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1_Carbon Budgets. Innovate UK.FM V2.09.02.2016</vt:lpstr>
      <vt:lpstr>Achieving policy impact</vt:lpstr>
      <vt:lpstr>Role of Government Social Researchers</vt:lpstr>
      <vt:lpstr>Are Civil Servants isolated in an Ivory Tower? </vt:lpstr>
      <vt:lpstr>Forms of academic engagement</vt:lpstr>
      <vt:lpstr>PowerPoint Presentation</vt:lpstr>
    </vt:vector>
  </TitlesOfParts>
  <Company>DECC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Energy Social Research Team</dc:title>
  <dc:creator>Macleod Fraser (Analysis)</dc:creator>
  <cp:lastModifiedBy>Macleod Fraser (Analysis)</cp:lastModifiedBy>
  <cp:revision>23</cp:revision>
  <dcterms:created xsi:type="dcterms:W3CDTF">2017-06-06T14:51:20Z</dcterms:created>
  <dcterms:modified xsi:type="dcterms:W3CDTF">2017-07-06T14:56:56Z</dcterms:modified>
</cp:coreProperties>
</file>